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Lst>
  <p:notesMasterIdLst>
    <p:notesMasterId r:id="rId6"/>
  </p:notesMasterIdLst>
  <p:sldSz cx="14630400" cy="8229600"/>
  <p:notesSz cx="8229600" cy="14630400"/>
  <p:embeddedFontLst>
    <p:embeddedFont>
      <p:font typeface="Roboto Medium"/>
      <p:regular r:id="rId11"/>
    </p:embeddedFont>
    <p:embeddedFont>
      <p:font typeface="Roboto Medium"/>
      <p:regular r:id="rId12"/>
    </p:embeddedFont>
    <p:embeddedFont>
      <p:font typeface="Roboto Medium"/>
      <p:regular r:id="rId13"/>
    </p:embeddedFont>
    <p:embeddedFont>
      <p:font typeface="Roboto Medium"/>
      <p:regular r:id="rId14"/>
    </p:embeddedFont>
    <p:embeddedFont>
      <p:font typeface="Roboto"/>
      <p:regular r:id="rId15"/>
    </p:embeddedFont>
    <p:embeddedFont>
      <p:font typeface="Roboto"/>
      <p:regular r:id="rId16"/>
    </p:embeddedFont>
    <p:embeddedFont>
      <p:font typeface="Roboto"/>
      <p:regular r:id="rId17"/>
    </p:embeddedFont>
    <p:embeddedFont>
      <p:font typeface="Roboto"/>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font" Target="fonts/font1.fntdata"/><Relationship Id="rId12" Type="http://schemas.openxmlformats.org/officeDocument/2006/relationships/font" Target="fonts/font2.fntdata"/><Relationship Id="rId13" Type="http://schemas.openxmlformats.org/officeDocument/2006/relationships/font" Target="fonts/font3.fntdata"/><Relationship Id="rId14" Type="http://schemas.openxmlformats.org/officeDocument/2006/relationships/font" Target="fonts/font4.fntdata"/><Relationship Id="rId15" Type="http://schemas.openxmlformats.org/officeDocument/2006/relationships/font" Target="fonts/font5.fntdata"/><Relationship Id="rId16" Type="http://schemas.openxmlformats.org/officeDocument/2006/relationships/font" Target="fonts/font6.fntdata"/><Relationship Id="rId17" Type="http://schemas.openxmlformats.org/officeDocument/2006/relationships/font" Target="fonts/font7.fntdata"/><Relationship Id="rId18"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png"/><Relationship Id="rId13" Type="http://schemas.openxmlformats.org/officeDocument/2006/relationships/slideLayout" Target="../slideLayouts/slideLayout3.xml"/><Relationship Id="rId1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slideLayout" Target="../slideLayouts/slideLayout5.xml"/><Relationship Id="rId11"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241280" y="0"/>
            <a:ext cx="4389120" cy="8229600"/>
          </a:xfrm>
          <a:prstGeom prst="rect">
            <a:avLst/>
          </a:prstGeom>
        </p:spPr>
      </p:pic>
      <p:pic>
        <p:nvPicPr>
          <p:cNvPr id="3" name="Image 1" descr="preencoded.png">    </p:cNvPr>
          <p:cNvPicPr>
            <a:picLocks noChangeAspect="1"/>
          </p:cNvPicPr>
          <p:nvPr/>
        </p:nvPicPr>
        <p:blipFill>
          <a:blip r:embed="rId2"/>
          <a:stretch>
            <a:fillRect/>
          </a:stretch>
        </p:blipFill>
        <p:spPr>
          <a:xfrm>
            <a:off x="10524887" y="3113127"/>
            <a:ext cx="3821906" cy="2003346"/>
          </a:xfrm>
          <a:prstGeom prst="rect">
            <a:avLst/>
          </a:prstGeom>
        </p:spPr>
      </p:pic>
      <p:sp>
        <p:nvSpPr>
          <p:cNvPr id="4" name="Text 0"/>
          <p:cNvSpPr/>
          <p:nvPr/>
        </p:nvSpPr>
        <p:spPr>
          <a:xfrm>
            <a:off x="793790" y="1755934"/>
            <a:ext cx="6574274"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ACM Gamification Project</a:t>
            </a:r>
            <a:endParaRPr lang="en-US" sz="4450" dirty="0"/>
          </a:p>
        </p:txBody>
      </p:sp>
      <p:sp>
        <p:nvSpPr>
          <p:cNvPr id="5" name="Text 1"/>
          <p:cNvSpPr/>
          <p:nvPr/>
        </p:nvSpPr>
        <p:spPr>
          <a:xfrm>
            <a:off x="793790" y="2804874"/>
            <a:ext cx="8653701" cy="1814513"/>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The ACM Gamification Project is an innovative web application designed to boost student engagement and productivity by applying gaming mechanics to academic life. Its core purpose is to transform traditionally mundane tasks into rewarding challenges, helping students effectively manage their school workload while earning incentives.</a:t>
            </a:r>
            <a:endParaRPr lang="en-US" sz="1750" dirty="0"/>
          </a:p>
        </p:txBody>
      </p:sp>
      <p:sp>
        <p:nvSpPr>
          <p:cNvPr id="6" name="Text 2"/>
          <p:cNvSpPr/>
          <p:nvPr/>
        </p:nvSpPr>
        <p:spPr>
          <a:xfrm>
            <a:off x="793790" y="4874538"/>
            <a:ext cx="865370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7" name="Text 3"/>
          <p:cNvSpPr/>
          <p:nvPr/>
        </p:nvSpPr>
        <p:spPr>
          <a:xfrm>
            <a:off x="793790" y="5492591"/>
            <a:ext cx="8653701" cy="362903"/>
          </a:xfrm>
          <a:prstGeom prst="rect">
            <a:avLst/>
          </a:prstGeom>
          <a:noFill/>
          <a:ln/>
        </p:spPr>
        <p:txBody>
          <a:bodyPr wrap="none" lIns="0" tIns="0" rIns="0" bIns="0" rtlCol="0" anchor="t"/>
          <a:lstStyle/>
          <a:p>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Team 1st Years: Syed Ahmed Khaderi &amp; Manjunadha Karthikeya</a:t>
            </a:r>
            <a:endParaRPr lang="en-US" sz="1750" dirty="0"/>
          </a:p>
        </p:txBody>
      </p:sp>
      <p:sp>
        <p:nvSpPr>
          <p:cNvPr id="8" name="Text 4"/>
          <p:cNvSpPr/>
          <p:nvPr/>
        </p:nvSpPr>
        <p:spPr>
          <a:xfrm>
            <a:off x="793790" y="6110645"/>
            <a:ext cx="8653701" cy="362903"/>
          </a:xfrm>
          <a:prstGeom prst="rect">
            <a:avLst/>
          </a:prstGeom>
          <a:noFill/>
          <a:ln/>
        </p:spPr>
        <p:txBody>
          <a:bodyPr wrap="none" lIns="0" tIns="0" rIns="0" bIns="0" rtlCol="0" anchor="t"/>
          <a:lstStyle/>
          <a:p>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ACM Gamification Hackathon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87824" y="540425"/>
            <a:ext cx="8103751" cy="491252"/>
          </a:xfrm>
          <a:prstGeom prst="rect">
            <a:avLst/>
          </a:prstGeom>
          <a:noFill/>
          <a:ln/>
        </p:spPr>
        <p:txBody>
          <a:bodyPr wrap="none" lIns="0" tIns="0" rIns="0" bIns="0" rtlCol="0" anchor="t"/>
          <a:lstStyle/>
          <a:p>
            <a:pPr algn="l" indent="0" marL="0">
              <a:lnSpc>
                <a:spcPts val="3850"/>
              </a:lnSpc>
              <a:buNone/>
            </a:pPr>
            <a:r>
              <a:rPr lang="en-US" sz="3050" dirty="0">
                <a:solidFill>
                  <a:srgbClr val="FFFFFF"/>
                </a:solidFill>
                <a:latin typeface="Roboto Medium" pitchFamily="34" charset="0"/>
                <a:ea typeface="Roboto Medium" pitchFamily="34" charset="-122"/>
                <a:cs typeface="Roboto Medium" pitchFamily="34" charset="-120"/>
              </a:rPr>
              <a:t>How Gamification Works in our ACM Website?</a:t>
            </a:r>
            <a:endParaRPr lang="en-US" sz="3050" dirty="0"/>
          </a:p>
        </p:txBody>
      </p:sp>
      <p:sp>
        <p:nvSpPr>
          <p:cNvPr id="3" name="Text 1"/>
          <p:cNvSpPr/>
          <p:nvPr/>
        </p:nvSpPr>
        <p:spPr>
          <a:xfrm>
            <a:off x="2342436" y="1424702"/>
            <a:ext cx="2456736" cy="306943"/>
          </a:xfrm>
          <a:prstGeom prst="rect">
            <a:avLst/>
          </a:prstGeom>
          <a:noFill/>
          <a:ln/>
        </p:spPr>
        <p:txBody>
          <a:bodyPr wrap="none" lIns="0" tIns="0" rIns="0" bIns="0" rtlCol="0" anchor="t"/>
          <a:lstStyle/>
          <a:p>
            <a:pPr algn="r" indent="0" marL="0">
              <a:lnSpc>
                <a:spcPts val="2400"/>
              </a:lnSpc>
              <a:buNone/>
            </a:pPr>
            <a:r>
              <a:rPr lang="en-US" sz="1900" dirty="0">
                <a:solidFill>
                  <a:srgbClr val="CFD0D8"/>
                </a:solidFill>
                <a:latin typeface="Roboto Medium" pitchFamily="34" charset="0"/>
                <a:ea typeface="Roboto Medium" pitchFamily="34" charset="-122"/>
                <a:cs typeface="Roboto Medium" pitchFamily="34" charset="-120"/>
              </a:rPr>
              <a:t>Assignments</a:t>
            </a:r>
            <a:endParaRPr lang="en-US" sz="1900" dirty="0"/>
          </a:p>
        </p:txBody>
      </p:sp>
      <p:sp>
        <p:nvSpPr>
          <p:cNvPr id="4" name="Text 2"/>
          <p:cNvSpPr/>
          <p:nvPr/>
        </p:nvSpPr>
        <p:spPr>
          <a:xfrm>
            <a:off x="687824" y="1849517"/>
            <a:ext cx="4111347" cy="943332"/>
          </a:xfrm>
          <a:prstGeom prst="rect">
            <a:avLst/>
          </a:prstGeom>
          <a:noFill/>
          <a:ln/>
        </p:spPr>
        <p:txBody>
          <a:bodyPr wrap="square" lIns="0" tIns="0" rIns="0" bIns="0" rtlCol="0" anchor="t"/>
          <a:lstStyle/>
          <a:p>
            <a:pPr algn="r" indent="0" marL="0">
              <a:lnSpc>
                <a:spcPts val="2450"/>
              </a:lnSpc>
              <a:buNone/>
            </a:pPr>
            <a:r>
              <a:rPr lang="en-US" sz="1500" dirty="0">
                <a:solidFill>
                  <a:srgbClr val="CFD0D8"/>
                </a:solidFill>
                <a:latin typeface="Roboto" pitchFamily="34" charset="0"/>
                <a:ea typeface="Roboto" pitchFamily="34" charset="-122"/>
                <a:cs typeface="Roboto" pitchFamily="34" charset="-120"/>
              </a:rPr>
              <a:t>Complete assignments to earn XP. Each assignment gives 50–200 XP depending on its priority.</a:t>
            </a:r>
            <a:endParaRPr lang="en-US" sz="1500" dirty="0"/>
          </a:p>
        </p:txBody>
      </p:sp>
      <p:pic>
        <p:nvPicPr>
          <p:cNvPr id="5" name="Image 0" descr="preencoded.png">    </p:cNvPr>
          <p:cNvPicPr>
            <a:picLocks noChangeAspect="1"/>
          </p:cNvPicPr>
          <p:nvPr/>
        </p:nvPicPr>
        <p:blipFill>
          <a:blip r:embed="rId1"/>
          <a:stretch>
            <a:fillRect/>
          </a:stretch>
        </p:blipFill>
        <p:spPr>
          <a:xfrm>
            <a:off x="4995624" y="2238256"/>
            <a:ext cx="4639151" cy="4639151"/>
          </a:xfrm>
          <a:prstGeom prst="rect">
            <a:avLst/>
          </a:prstGeom>
        </p:spPr>
      </p:pic>
      <p:pic>
        <p:nvPicPr>
          <p:cNvPr id="6" name="Image 1" descr="preencoded.png">    </p:cNvPr>
          <p:cNvPicPr>
            <a:picLocks noChangeAspect="1"/>
          </p:cNvPicPr>
          <p:nvPr/>
        </p:nvPicPr>
        <p:blipFill>
          <a:blip r:embed="rId2"/>
          <a:stretch>
            <a:fillRect/>
          </a:stretch>
        </p:blipFill>
        <p:spPr>
          <a:xfrm>
            <a:off x="6610112" y="2849166"/>
            <a:ext cx="293965" cy="367546"/>
          </a:xfrm>
          <a:prstGeom prst="rect">
            <a:avLst/>
          </a:prstGeom>
        </p:spPr>
      </p:pic>
      <p:sp>
        <p:nvSpPr>
          <p:cNvPr id="7" name="Text 3"/>
          <p:cNvSpPr/>
          <p:nvPr/>
        </p:nvSpPr>
        <p:spPr>
          <a:xfrm>
            <a:off x="9831229" y="1581864"/>
            <a:ext cx="2456736" cy="306943"/>
          </a:xfrm>
          <a:prstGeom prst="rect">
            <a:avLst/>
          </a:prstGeom>
          <a:noFill/>
          <a:ln/>
        </p:spPr>
        <p:txBody>
          <a:bodyPr wrap="none" lIns="0" tIns="0" rIns="0" bIns="0" rtlCol="0" anchor="t"/>
          <a:lstStyle/>
          <a:p>
            <a:pPr algn="l" indent="0" marL="0">
              <a:lnSpc>
                <a:spcPts val="2400"/>
              </a:lnSpc>
              <a:buNone/>
            </a:pPr>
            <a:r>
              <a:rPr lang="en-US" sz="1900" dirty="0">
                <a:solidFill>
                  <a:srgbClr val="CFD0D8"/>
                </a:solidFill>
                <a:latin typeface="Roboto Medium" pitchFamily="34" charset="0"/>
                <a:ea typeface="Roboto Medium" pitchFamily="34" charset="-122"/>
                <a:cs typeface="Roboto Medium" pitchFamily="34" charset="-120"/>
              </a:rPr>
              <a:t>Exams</a:t>
            </a:r>
            <a:endParaRPr lang="en-US" sz="1900" dirty="0"/>
          </a:p>
        </p:txBody>
      </p:sp>
      <p:sp>
        <p:nvSpPr>
          <p:cNvPr id="8" name="Text 4"/>
          <p:cNvSpPr/>
          <p:nvPr/>
        </p:nvSpPr>
        <p:spPr>
          <a:xfrm>
            <a:off x="9831229" y="2006679"/>
            <a:ext cx="4111347" cy="628888"/>
          </a:xfrm>
          <a:prstGeom prst="rect">
            <a:avLst/>
          </a:prstGeom>
          <a:noFill/>
          <a:ln/>
        </p:spPr>
        <p:txBody>
          <a:bodyPr wrap="square" lIns="0" tIns="0" rIns="0" bIns="0" rtlCol="0" anchor="t"/>
          <a:lstStyle/>
          <a:p>
            <a:pPr algn="l" indent="0" marL="0">
              <a:lnSpc>
                <a:spcPts val="2450"/>
              </a:lnSpc>
              <a:buNone/>
            </a:pPr>
            <a:r>
              <a:rPr lang="en-US" sz="1500" dirty="0">
                <a:solidFill>
                  <a:srgbClr val="CFD0D8"/>
                </a:solidFill>
                <a:latin typeface="Roboto" pitchFamily="34" charset="0"/>
                <a:ea typeface="Roboto" pitchFamily="34" charset="-122"/>
                <a:cs typeface="Roboto" pitchFamily="34" charset="-120"/>
              </a:rPr>
              <a:t>Finish exams to get 50–300 XP based on how hard the exam is.</a:t>
            </a:r>
            <a:endParaRPr lang="en-US" sz="1500" dirty="0"/>
          </a:p>
        </p:txBody>
      </p:sp>
      <p:pic>
        <p:nvPicPr>
          <p:cNvPr id="9" name="Image 2" descr="preencoded.png">    </p:cNvPr>
          <p:cNvPicPr>
            <a:picLocks noChangeAspect="1"/>
          </p:cNvPicPr>
          <p:nvPr/>
        </p:nvPicPr>
        <p:blipFill>
          <a:blip r:embed="rId3"/>
          <a:stretch>
            <a:fillRect/>
          </a:stretch>
        </p:blipFill>
        <p:spPr>
          <a:xfrm>
            <a:off x="4995624" y="2238256"/>
            <a:ext cx="4639151" cy="4639151"/>
          </a:xfrm>
          <a:prstGeom prst="rect">
            <a:avLst/>
          </a:prstGeom>
        </p:spPr>
      </p:pic>
      <p:pic>
        <p:nvPicPr>
          <p:cNvPr id="10" name="Image 3" descr="preencoded.png">    </p:cNvPr>
          <p:cNvPicPr>
            <a:picLocks noChangeAspect="1"/>
          </p:cNvPicPr>
          <p:nvPr/>
        </p:nvPicPr>
        <p:blipFill>
          <a:blip r:embed="rId4"/>
          <a:stretch>
            <a:fillRect/>
          </a:stretch>
        </p:blipFill>
        <p:spPr>
          <a:xfrm>
            <a:off x="8209598" y="3128248"/>
            <a:ext cx="293965" cy="367546"/>
          </a:xfrm>
          <a:prstGeom prst="rect">
            <a:avLst/>
          </a:prstGeom>
        </p:spPr>
      </p:pic>
      <p:sp>
        <p:nvSpPr>
          <p:cNvPr id="11" name="Text 5"/>
          <p:cNvSpPr/>
          <p:nvPr/>
        </p:nvSpPr>
        <p:spPr>
          <a:xfrm>
            <a:off x="10027801" y="3716536"/>
            <a:ext cx="2456736" cy="306943"/>
          </a:xfrm>
          <a:prstGeom prst="rect">
            <a:avLst/>
          </a:prstGeom>
          <a:noFill/>
          <a:ln/>
        </p:spPr>
        <p:txBody>
          <a:bodyPr wrap="none" lIns="0" tIns="0" rIns="0" bIns="0" rtlCol="0" anchor="t"/>
          <a:lstStyle/>
          <a:p>
            <a:pPr algn="l" indent="0" marL="0">
              <a:lnSpc>
                <a:spcPts val="2400"/>
              </a:lnSpc>
              <a:buNone/>
            </a:pPr>
            <a:r>
              <a:rPr lang="en-US" sz="1900" dirty="0">
                <a:solidFill>
                  <a:srgbClr val="CFD0D8"/>
                </a:solidFill>
                <a:latin typeface="Roboto Medium" pitchFamily="34" charset="0"/>
                <a:ea typeface="Roboto Medium" pitchFamily="34" charset="-122"/>
                <a:cs typeface="Roboto Medium" pitchFamily="34" charset="-120"/>
              </a:rPr>
              <a:t>Study Sessions</a:t>
            </a:r>
            <a:endParaRPr lang="en-US" sz="1900" dirty="0"/>
          </a:p>
        </p:txBody>
      </p:sp>
      <p:sp>
        <p:nvSpPr>
          <p:cNvPr id="12" name="Text 6"/>
          <p:cNvSpPr/>
          <p:nvPr/>
        </p:nvSpPr>
        <p:spPr>
          <a:xfrm>
            <a:off x="10027801" y="4141351"/>
            <a:ext cx="3914775" cy="628888"/>
          </a:xfrm>
          <a:prstGeom prst="rect">
            <a:avLst/>
          </a:prstGeom>
          <a:noFill/>
          <a:ln/>
        </p:spPr>
        <p:txBody>
          <a:bodyPr wrap="square" lIns="0" tIns="0" rIns="0" bIns="0" rtlCol="0" anchor="t"/>
          <a:lstStyle/>
          <a:p>
            <a:pPr algn="l" indent="0" marL="0">
              <a:lnSpc>
                <a:spcPts val="2450"/>
              </a:lnSpc>
              <a:buNone/>
            </a:pPr>
            <a:r>
              <a:rPr lang="en-US" sz="1500" dirty="0">
                <a:solidFill>
                  <a:srgbClr val="CFD0D8"/>
                </a:solidFill>
                <a:latin typeface="Roboto" pitchFamily="34" charset="0"/>
                <a:ea typeface="Roboto" pitchFamily="34" charset="-122"/>
                <a:cs typeface="Roboto" pitchFamily="34" charset="-120"/>
              </a:rPr>
              <a:t>Earn 1 XP for every minute you study in a session.</a:t>
            </a:r>
            <a:endParaRPr lang="en-US" sz="1500" dirty="0"/>
          </a:p>
        </p:txBody>
      </p:sp>
      <p:pic>
        <p:nvPicPr>
          <p:cNvPr id="13" name="Image 4" descr="preencoded.png">    </p:cNvPr>
          <p:cNvPicPr>
            <a:picLocks noChangeAspect="1"/>
          </p:cNvPicPr>
          <p:nvPr/>
        </p:nvPicPr>
        <p:blipFill>
          <a:blip r:embed="rId5"/>
          <a:stretch>
            <a:fillRect/>
          </a:stretch>
        </p:blipFill>
        <p:spPr>
          <a:xfrm>
            <a:off x="4995624" y="2238256"/>
            <a:ext cx="4639151" cy="4639151"/>
          </a:xfrm>
          <a:prstGeom prst="rect">
            <a:avLst/>
          </a:prstGeom>
        </p:spPr>
      </p:pic>
      <p:pic>
        <p:nvPicPr>
          <p:cNvPr id="14" name="Image 5" descr="preencoded.png">    </p:cNvPr>
          <p:cNvPicPr>
            <a:picLocks noChangeAspect="1"/>
          </p:cNvPicPr>
          <p:nvPr/>
        </p:nvPicPr>
        <p:blipFill>
          <a:blip r:embed="rId6"/>
          <a:stretch>
            <a:fillRect/>
          </a:stretch>
        </p:blipFill>
        <p:spPr>
          <a:xfrm>
            <a:off x="8767643" y="4653082"/>
            <a:ext cx="293965" cy="367546"/>
          </a:xfrm>
          <a:prstGeom prst="rect">
            <a:avLst/>
          </a:prstGeom>
        </p:spPr>
      </p:pic>
      <p:sp>
        <p:nvSpPr>
          <p:cNvPr id="15" name="Text 7"/>
          <p:cNvSpPr/>
          <p:nvPr/>
        </p:nvSpPr>
        <p:spPr>
          <a:xfrm>
            <a:off x="9831229" y="5693926"/>
            <a:ext cx="2456736" cy="306943"/>
          </a:xfrm>
          <a:prstGeom prst="rect">
            <a:avLst/>
          </a:prstGeom>
          <a:noFill/>
          <a:ln/>
        </p:spPr>
        <p:txBody>
          <a:bodyPr wrap="none" lIns="0" tIns="0" rIns="0" bIns="0" rtlCol="0" anchor="t"/>
          <a:lstStyle/>
          <a:p>
            <a:pPr algn="l" indent="0" marL="0">
              <a:lnSpc>
                <a:spcPts val="2400"/>
              </a:lnSpc>
              <a:buNone/>
            </a:pPr>
            <a:r>
              <a:rPr lang="en-US" sz="1900" dirty="0">
                <a:solidFill>
                  <a:srgbClr val="CFD0D8"/>
                </a:solidFill>
                <a:latin typeface="Roboto Medium" pitchFamily="34" charset="0"/>
                <a:ea typeface="Roboto Medium" pitchFamily="34" charset="-122"/>
                <a:cs typeface="Roboto Medium" pitchFamily="34" charset="-120"/>
              </a:rPr>
              <a:t>Quests &amp; Badges</a:t>
            </a:r>
            <a:endParaRPr lang="en-US" sz="1900" dirty="0"/>
          </a:p>
        </p:txBody>
      </p:sp>
      <p:sp>
        <p:nvSpPr>
          <p:cNvPr id="16" name="Text 8"/>
          <p:cNvSpPr/>
          <p:nvPr/>
        </p:nvSpPr>
        <p:spPr>
          <a:xfrm>
            <a:off x="9831229" y="6118741"/>
            <a:ext cx="4111347" cy="1572220"/>
          </a:xfrm>
          <a:prstGeom prst="rect">
            <a:avLst/>
          </a:prstGeom>
          <a:noFill/>
          <a:ln/>
        </p:spPr>
        <p:txBody>
          <a:bodyPr wrap="square" lIns="0" tIns="0" rIns="0" bIns="0" rtlCol="0" anchor="t"/>
          <a:lstStyle/>
          <a:p>
            <a:pPr algn="l" indent="0" marL="0">
              <a:lnSpc>
                <a:spcPts val="2450"/>
              </a:lnSpc>
              <a:buNone/>
            </a:pPr>
            <a:r>
              <a:rPr lang="en-US" sz="1500" dirty="0">
                <a:solidFill>
                  <a:srgbClr val="CFD0D8"/>
                </a:solidFill>
                <a:latin typeface="Roboto" pitchFamily="34" charset="0"/>
                <a:ea typeface="Roboto" pitchFamily="34" charset="-122"/>
                <a:cs typeface="Roboto" pitchFamily="34" charset="-120"/>
              </a:rPr>
              <a:t>Do quests to earn Badges. You can showcase your badges in your profile. Badges highlight your achievements to other students, with different types recognizing various accomplishments.</a:t>
            </a:r>
            <a:endParaRPr lang="en-US" sz="1500" dirty="0"/>
          </a:p>
        </p:txBody>
      </p:sp>
      <p:pic>
        <p:nvPicPr>
          <p:cNvPr id="17" name="Image 6" descr="preencoded.png">    </p:cNvPr>
          <p:cNvPicPr>
            <a:picLocks noChangeAspect="1"/>
          </p:cNvPicPr>
          <p:nvPr/>
        </p:nvPicPr>
        <p:blipFill>
          <a:blip r:embed="rId7"/>
          <a:stretch>
            <a:fillRect/>
          </a:stretch>
        </p:blipFill>
        <p:spPr>
          <a:xfrm>
            <a:off x="4995624" y="2238256"/>
            <a:ext cx="4639151" cy="4639151"/>
          </a:xfrm>
          <a:prstGeom prst="rect">
            <a:avLst/>
          </a:prstGeom>
        </p:spPr>
      </p:pic>
      <p:pic>
        <p:nvPicPr>
          <p:cNvPr id="18" name="Image 7" descr="preencoded.png">    </p:cNvPr>
          <p:cNvPicPr>
            <a:picLocks noChangeAspect="1"/>
          </p:cNvPicPr>
          <p:nvPr/>
        </p:nvPicPr>
        <p:blipFill>
          <a:blip r:embed="rId8"/>
          <a:stretch>
            <a:fillRect/>
          </a:stretch>
        </p:blipFill>
        <p:spPr>
          <a:xfrm>
            <a:off x="7726085" y="5898713"/>
            <a:ext cx="293965" cy="367546"/>
          </a:xfrm>
          <a:prstGeom prst="rect">
            <a:avLst/>
          </a:prstGeom>
        </p:spPr>
      </p:pic>
      <p:sp>
        <p:nvSpPr>
          <p:cNvPr id="19" name="Text 9"/>
          <p:cNvSpPr/>
          <p:nvPr/>
        </p:nvSpPr>
        <p:spPr>
          <a:xfrm>
            <a:off x="2342436" y="6008370"/>
            <a:ext cx="2456736" cy="306943"/>
          </a:xfrm>
          <a:prstGeom prst="rect">
            <a:avLst/>
          </a:prstGeom>
          <a:noFill/>
          <a:ln/>
        </p:spPr>
        <p:txBody>
          <a:bodyPr wrap="none" lIns="0" tIns="0" rIns="0" bIns="0" rtlCol="0" anchor="t"/>
          <a:lstStyle/>
          <a:p>
            <a:pPr algn="r" indent="0" marL="0">
              <a:lnSpc>
                <a:spcPts val="2400"/>
              </a:lnSpc>
              <a:buNone/>
            </a:pPr>
            <a:r>
              <a:rPr lang="en-US" sz="1900" dirty="0">
                <a:solidFill>
                  <a:srgbClr val="CFD0D8"/>
                </a:solidFill>
                <a:latin typeface="Roboto Medium" pitchFamily="34" charset="0"/>
                <a:ea typeface="Roboto Medium" pitchFamily="34" charset="-122"/>
                <a:cs typeface="Roboto Medium" pitchFamily="34" charset="-120"/>
              </a:rPr>
              <a:t>Shop &amp; Coins</a:t>
            </a:r>
            <a:endParaRPr lang="en-US" sz="1900" dirty="0"/>
          </a:p>
        </p:txBody>
      </p:sp>
      <p:sp>
        <p:nvSpPr>
          <p:cNvPr id="20" name="Text 10"/>
          <p:cNvSpPr/>
          <p:nvPr/>
        </p:nvSpPr>
        <p:spPr>
          <a:xfrm>
            <a:off x="687824" y="6433185"/>
            <a:ext cx="4111347" cy="943332"/>
          </a:xfrm>
          <a:prstGeom prst="rect">
            <a:avLst/>
          </a:prstGeom>
          <a:noFill/>
          <a:ln/>
        </p:spPr>
        <p:txBody>
          <a:bodyPr wrap="square" lIns="0" tIns="0" rIns="0" bIns="0" rtlCol="0" anchor="t"/>
          <a:lstStyle/>
          <a:p>
            <a:pPr algn="r" indent="0" marL="0">
              <a:lnSpc>
                <a:spcPts val="2450"/>
              </a:lnSpc>
              <a:buNone/>
            </a:pPr>
            <a:r>
              <a:rPr lang="en-US" sz="1500" dirty="0">
                <a:solidFill>
                  <a:srgbClr val="CFD0D8"/>
                </a:solidFill>
                <a:latin typeface="Roboto" pitchFamily="34" charset="0"/>
                <a:ea typeface="Roboto" pitchFamily="34" charset="-122"/>
                <a:cs typeface="Roboto" pitchFamily="34" charset="-120"/>
              </a:rPr>
              <a:t>Finish tasks to get coins. You earn about 10–50 coins per completed task to spend in the shop.</a:t>
            </a:r>
            <a:endParaRPr lang="en-US" sz="1500" dirty="0"/>
          </a:p>
        </p:txBody>
      </p:sp>
      <p:pic>
        <p:nvPicPr>
          <p:cNvPr id="21" name="Image 8" descr="preencoded.png">    </p:cNvPr>
          <p:cNvPicPr>
            <a:picLocks noChangeAspect="1"/>
          </p:cNvPicPr>
          <p:nvPr/>
        </p:nvPicPr>
        <p:blipFill>
          <a:blip r:embed="rId9"/>
          <a:stretch>
            <a:fillRect/>
          </a:stretch>
        </p:blipFill>
        <p:spPr>
          <a:xfrm>
            <a:off x="4995624" y="2238256"/>
            <a:ext cx="4639151" cy="4639151"/>
          </a:xfrm>
          <a:prstGeom prst="rect">
            <a:avLst/>
          </a:prstGeom>
        </p:spPr>
      </p:pic>
      <p:pic>
        <p:nvPicPr>
          <p:cNvPr id="22" name="Image 9" descr="preencoded.png">    </p:cNvPr>
          <p:cNvPicPr>
            <a:picLocks noChangeAspect="1"/>
          </p:cNvPicPr>
          <p:nvPr/>
        </p:nvPicPr>
        <p:blipFill>
          <a:blip r:embed="rId10"/>
          <a:stretch>
            <a:fillRect/>
          </a:stretch>
        </p:blipFill>
        <p:spPr>
          <a:xfrm>
            <a:off x="6126599" y="5619631"/>
            <a:ext cx="293965" cy="367546"/>
          </a:xfrm>
          <a:prstGeom prst="rect">
            <a:avLst/>
          </a:prstGeom>
        </p:spPr>
      </p:pic>
      <p:sp>
        <p:nvSpPr>
          <p:cNvPr id="23" name="Text 11"/>
          <p:cNvSpPr/>
          <p:nvPr/>
        </p:nvSpPr>
        <p:spPr>
          <a:xfrm>
            <a:off x="2145863" y="3087648"/>
            <a:ext cx="2456736" cy="306943"/>
          </a:xfrm>
          <a:prstGeom prst="rect">
            <a:avLst/>
          </a:prstGeom>
          <a:noFill/>
          <a:ln/>
        </p:spPr>
        <p:txBody>
          <a:bodyPr wrap="none" lIns="0" tIns="0" rIns="0" bIns="0" rtlCol="0" anchor="t"/>
          <a:lstStyle/>
          <a:p>
            <a:pPr algn="r" indent="0" marL="0">
              <a:lnSpc>
                <a:spcPts val="2400"/>
              </a:lnSpc>
              <a:buNone/>
            </a:pPr>
            <a:r>
              <a:rPr lang="en-US" sz="1900" dirty="0">
                <a:solidFill>
                  <a:srgbClr val="CFD0D8"/>
                </a:solidFill>
                <a:latin typeface="Roboto Medium" pitchFamily="34" charset="0"/>
                <a:ea typeface="Roboto Medium" pitchFamily="34" charset="-122"/>
                <a:cs typeface="Roboto Medium" pitchFamily="34" charset="-120"/>
              </a:rPr>
              <a:t>Leaderboards</a:t>
            </a:r>
            <a:endParaRPr lang="en-US" sz="1900" dirty="0"/>
          </a:p>
        </p:txBody>
      </p:sp>
      <p:sp>
        <p:nvSpPr>
          <p:cNvPr id="24" name="Text 12"/>
          <p:cNvSpPr/>
          <p:nvPr/>
        </p:nvSpPr>
        <p:spPr>
          <a:xfrm>
            <a:off x="687824" y="3512463"/>
            <a:ext cx="3914775" cy="1886664"/>
          </a:xfrm>
          <a:prstGeom prst="rect">
            <a:avLst/>
          </a:prstGeom>
          <a:noFill/>
          <a:ln/>
        </p:spPr>
        <p:txBody>
          <a:bodyPr wrap="square" lIns="0" tIns="0" rIns="0" bIns="0" rtlCol="0" anchor="t"/>
          <a:lstStyle/>
          <a:p>
            <a:pPr algn="r" indent="0" marL="0">
              <a:lnSpc>
                <a:spcPts val="2450"/>
              </a:lnSpc>
              <a:buNone/>
            </a:pPr>
            <a:r>
              <a:rPr lang="en-US" sz="1500" dirty="0">
                <a:solidFill>
                  <a:srgbClr val="CFD0D8"/>
                </a:solidFill>
                <a:latin typeface="Roboto" pitchFamily="34" charset="0"/>
                <a:ea typeface="Roboto" pitchFamily="34" charset="-122"/>
                <a:cs typeface="Roboto" pitchFamily="34" charset="-120"/>
              </a:rPr>
              <a:t>See how you rank against other students and compare your XP and progress with classmates. This friendly competition motivates everyone to do better and is updated in real-time as students complete tasks.</a:t>
            </a:r>
            <a:endParaRPr lang="en-US" sz="1500" dirty="0"/>
          </a:p>
        </p:txBody>
      </p:sp>
      <p:pic>
        <p:nvPicPr>
          <p:cNvPr id="25" name="Image 10" descr="preencoded.png">    </p:cNvPr>
          <p:cNvPicPr>
            <a:picLocks noChangeAspect="1"/>
          </p:cNvPicPr>
          <p:nvPr/>
        </p:nvPicPr>
        <p:blipFill>
          <a:blip r:embed="rId11"/>
          <a:stretch>
            <a:fillRect/>
          </a:stretch>
        </p:blipFill>
        <p:spPr>
          <a:xfrm>
            <a:off x="4995624" y="2238256"/>
            <a:ext cx="4639151" cy="4639151"/>
          </a:xfrm>
          <a:prstGeom prst="rect">
            <a:avLst/>
          </a:prstGeom>
        </p:spPr>
      </p:pic>
      <p:pic>
        <p:nvPicPr>
          <p:cNvPr id="26" name="Image 11" descr="preencoded.png">    </p:cNvPr>
          <p:cNvPicPr>
            <a:picLocks noChangeAspect="1"/>
          </p:cNvPicPr>
          <p:nvPr/>
        </p:nvPicPr>
        <p:blipFill>
          <a:blip r:embed="rId12"/>
          <a:stretch>
            <a:fillRect/>
          </a:stretch>
        </p:blipFill>
        <p:spPr>
          <a:xfrm>
            <a:off x="5568553" y="4094798"/>
            <a:ext cx="293965" cy="36754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5081" y="560546"/>
            <a:ext cx="5041344" cy="576024"/>
          </a:xfrm>
          <a:prstGeom prst="rect">
            <a:avLst/>
          </a:prstGeom>
          <a:noFill/>
          <a:ln/>
        </p:spPr>
        <p:txBody>
          <a:bodyPr wrap="none" lIns="0" tIns="0" rIns="0" bIns="0" rtlCol="0" anchor="t"/>
          <a:lstStyle/>
          <a:p>
            <a:pPr algn="l" indent="0" marL="0">
              <a:lnSpc>
                <a:spcPts val="4500"/>
              </a:lnSpc>
              <a:buNone/>
            </a:pPr>
            <a:r>
              <a:rPr lang="en-US" sz="3600" dirty="0">
                <a:solidFill>
                  <a:srgbClr val="FFFFFF"/>
                </a:solidFill>
                <a:latin typeface="Roboto Medium" pitchFamily="34" charset="0"/>
                <a:ea typeface="Roboto Medium" pitchFamily="34" charset="-122"/>
                <a:cs typeface="Roboto Medium" pitchFamily="34" charset="-120"/>
              </a:rPr>
              <a:t>How to Use the Platform</a:t>
            </a:r>
            <a:endParaRPr lang="en-US" sz="3600" dirty="0"/>
          </a:p>
        </p:txBody>
      </p:sp>
      <p:sp>
        <p:nvSpPr>
          <p:cNvPr id="3" name="Text 1"/>
          <p:cNvSpPr/>
          <p:nvPr/>
        </p:nvSpPr>
        <p:spPr>
          <a:xfrm>
            <a:off x="645081" y="1597343"/>
            <a:ext cx="3597354" cy="345519"/>
          </a:xfrm>
          <a:prstGeom prst="rect">
            <a:avLst/>
          </a:prstGeom>
          <a:noFill/>
          <a:ln/>
        </p:spPr>
        <p:txBody>
          <a:bodyPr wrap="none" lIns="0" tIns="0" rIns="0" bIns="0" rtlCol="0" anchor="t"/>
          <a:lstStyle/>
          <a:p>
            <a:pPr algn="l" indent="0" marL="0">
              <a:lnSpc>
                <a:spcPts val="2700"/>
              </a:lnSpc>
              <a:buNone/>
            </a:pPr>
            <a:r>
              <a:rPr lang="en-US" sz="2150" dirty="0">
                <a:solidFill>
                  <a:srgbClr val="FFFFFF"/>
                </a:solidFill>
                <a:latin typeface="Roboto Medium" pitchFamily="34" charset="0"/>
                <a:ea typeface="Roboto Medium" pitchFamily="34" charset="-122"/>
                <a:cs typeface="Roboto Medium" pitchFamily="34" charset="-120"/>
              </a:rPr>
              <a:t>For Students: Getting Started</a:t>
            </a:r>
            <a:endParaRPr lang="en-US" sz="2150" dirty="0"/>
          </a:p>
        </p:txBody>
      </p:sp>
      <p:sp>
        <p:nvSpPr>
          <p:cNvPr id="4" name="Shape 2"/>
          <p:cNvSpPr/>
          <p:nvPr/>
        </p:nvSpPr>
        <p:spPr>
          <a:xfrm>
            <a:off x="645081" y="2150150"/>
            <a:ext cx="414695" cy="414695"/>
          </a:xfrm>
          <a:prstGeom prst="roundRect">
            <a:avLst>
              <a:gd name="adj" fmla="val 18670"/>
            </a:avLst>
          </a:prstGeom>
          <a:solidFill>
            <a:srgbClr val="182567"/>
          </a:solidFill>
          <a:ln w="7620">
            <a:solidFill>
              <a:srgbClr val="313E80"/>
            </a:solidFill>
            <a:prstDash val="solid"/>
          </a:ln>
        </p:spPr>
      </p:sp>
      <p:sp>
        <p:nvSpPr>
          <p:cNvPr id="5" name="Text 3"/>
          <p:cNvSpPr/>
          <p:nvPr/>
        </p:nvSpPr>
        <p:spPr>
          <a:xfrm>
            <a:off x="714137" y="2184618"/>
            <a:ext cx="276463" cy="345638"/>
          </a:xfrm>
          <a:prstGeom prst="rect">
            <a:avLst/>
          </a:prstGeom>
          <a:noFill/>
          <a:ln/>
        </p:spPr>
        <p:txBody>
          <a:bodyPr wrap="none" lIns="0" tIns="0" rIns="0" bIns="0" rtlCol="0" anchor="t"/>
          <a:lstStyle/>
          <a:p>
            <a:pPr algn="ctr" indent="0" marL="0">
              <a:lnSpc>
                <a:spcPts val="2150"/>
              </a:lnSpc>
              <a:buNone/>
            </a:pPr>
            <a:r>
              <a:rPr lang="en-US" sz="2150" dirty="0">
                <a:solidFill>
                  <a:srgbClr val="CFD0D8"/>
                </a:solidFill>
                <a:latin typeface="Roboto Medium" pitchFamily="34" charset="0"/>
                <a:ea typeface="Roboto Medium" pitchFamily="34" charset="-122"/>
                <a:cs typeface="Roboto Medium" pitchFamily="34" charset="-120"/>
              </a:rPr>
              <a:t>1</a:t>
            </a:r>
            <a:endParaRPr lang="en-US" sz="2150" dirty="0"/>
          </a:p>
        </p:txBody>
      </p:sp>
      <p:sp>
        <p:nvSpPr>
          <p:cNvPr id="6" name="Text 4"/>
          <p:cNvSpPr/>
          <p:nvPr/>
        </p:nvSpPr>
        <p:spPr>
          <a:xfrm>
            <a:off x="1244084" y="2213491"/>
            <a:ext cx="2304217" cy="287893"/>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Roboto Medium" pitchFamily="34" charset="0"/>
                <a:ea typeface="Roboto Medium" pitchFamily="34" charset="-122"/>
                <a:cs typeface="Roboto Medium" pitchFamily="34" charset="-120"/>
              </a:rPr>
              <a:t>Registration</a:t>
            </a:r>
            <a:endParaRPr lang="en-US" sz="1800" dirty="0"/>
          </a:p>
        </p:txBody>
      </p:sp>
      <p:sp>
        <p:nvSpPr>
          <p:cNvPr id="7" name="Text 5"/>
          <p:cNvSpPr/>
          <p:nvPr/>
        </p:nvSpPr>
        <p:spPr>
          <a:xfrm>
            <a:off x="1244084" y="2685693"/>
            <a:ext cx="2853214" cy="589598"/>
          </a:xfrm>
          <a:prstGeom prst="rect">
            <a:avLst/>
          </a:prstGeom>
          <a:noFill/>
          <a:ln/>
        </p:spPr>
        <p:txBody>
          <a:bodyPr wrap="square" lIns="0" tIns="0" rIns="0" bIns="0" rtlCol="0" anchor="t"/>
          <a:lstStyle/>
          <a:p>
            <a:pPr algn="l" indent="0" marL="0">
              <a:lnSpc>
                <a:spcPts val="2300"/>
              </a:lnSpc>
              <a:buNone/>
            </a:pPr>
            <a:r>
              <a:rPr lang="en-US" sz="1450" dirty="0">
                <a:solidFill>
                  <a:srgbClr val="CFD0D8"/>
                </a:solidFill>
                <a:latin typeface="Roboto" pitchFamily="34" charset="0"/>
                <a:ea typeface="Roboto" pitchFamily="34" charset="-122"/>
                <a:cs typeface="Roboto" pitchFamily="34" charset="-120"/>
              </a:rPr>
              <a:t>Create your account with email and password.</a:t>
            </a:r>
            <a:endParaRPr lang="en-US" sz="1450" dirty="0"/>
          </a:p>
        </p:txBody>
      </p:sp>
      <p:sp>
        <p:nvSpPr>
          <p:cNvPr id="8" name="Shape 6"/>
          <p:cNvSpPr/>
          <p:nvPr/>
        </p:nvSpPr>
        <p:spPr>
          <a:xfrm>
            <a:off x="4327684" y="2150150"/>
            <a:ext cx="414695" cy="414695"/>
          </a:xfrm>
          <a:prstGeom prst="roundRect">
            <a:avLst>
              <a:gd name="adj" fmla="val 18670"/>
            </a:avLst>
          </a:prstGeom>
          <a:solidFill>
            <a:srgbClr val="182567"/>
          </a:solidFill>
          <a:ln w="7620">
            <a:solidFill>
              <a:srgbClr val="313E80"/>
            </a:solidFill>
            <a:prstDash val="solid"/>
          </a:ln>
        </p:spPr>
      </p:sp>
      <p:sp>
        <p:nvSpPr>
          <p:cNvPr id="9" name="Text 7"/>
          <p:cNvSpPr/>
          <p:nvPr/>
        </p:nvSpPr>
        <p:spPr>
          <a:xfrm>
            <a:off x="4396740" y="2184618"/>
            <a:ext cx="276463" cy="345638"/>
          </a:xfrm>
          <a:prstGeom prst="rect">
            <a:avLst/>
          </a:prstGeom>
          <a:noFill/>
          <a:ln/>
        </p:spPr>
        <p:txBody>
          <a:bodyPr wrap="none" lIns="0" tIns="0" rIns="0" bIns="0" rtlCol="0" anchor="t"/>
          <a:lstStyle/>
          <a:p>
            <a:pPr algn="ctr" indent="0" marL="0">
              <a:lnSpc>
                <a:spcPts val="2150"/>
              </a:lnSpc>
              <a:buNone/>
            </a:pPr>
            <a:r>
              <a:rPr lang="en-US" sz="2150" dirty="0">
                <a:solidFill>
                  <a:srgbClr val="CFD0D8"/>
                </a:solidFill>
                <a:latin typeface="Roboto Medium" pitchFamily="34" charset="0"/>
                <a:ea typeface="Roboto Medium" pitchFamily="34" charset="-122"/>
                <a:cs typeface="Roboto Medium" pitchFamily="34" charset="-120"/>
              </a:rPr>
              <a:t>2</a:t>
            </a:r>
            <a:endParaRPr lang="en-US" sz="2150" dirty="0"/>
          </a:p>
        </p:txBody>
      </p:sp>
      <p:sp>
        <p:nvSpPr>
          <p:cNvPr id="10" name="Text 8"/>
          <p:cNvSpPr/>
          <p:nvPr/>
        </p:nvSpPr>
        <p:spPr>
          <a:xfrm>
            <a:off x="4926687" y="2213491"/>
            <a:ext cx="2304217" cy="287893"/>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Roboto Medium" pitchFamily="34" charset="0"/>
                <a:ea typeface="Roboto Medium" pitchFamily="34" charset="-122"/>
                <a:cs typeface="Roboto Medium" pitchFamily="34" charset="-120"/>
              </a:rPr>
              <a:t>Dashboard</a:t>
            </a:r>
            <a:endParaRPr lang="en-US" sz="1800" dirty="0"/>
          </a:p>
        </p:txBody>
      </p:sp>
      <p:sp>
        <p:nvSpPr>
          <p:cNvPr id="11" name="Text 9"/>
          <p:cNvSpPr/>
          <p:nvPr/>
        </p:nvSpPr>
        <p:spPr>
          <a:xfrm>
            <a:off x="4926687" y="2685693"/>
            <a:ext cx="2853214" cy="589598"/>
          </a:xfrm>
          <a:prstGeom prst="rect">
            <a:avLst/>
          </a:prstGeom>
          <a:noFill/>
          <a:ln/>
        </p:spPr>
        <p:txBody>
          <a:bodyPr wrap="square" lIns="0" tIns="0" rIns="0" bIns="0" rtlCol="0" anchor="t"/>
          <a:lstStyle/>
          <a:p>
            <a:pPr algn="l" indent="0" marL="0">
              <a:lnSpc>
                <a:spcPts val="2300"/>
              </a:lnSpc>
              <a:buNone/>
            </a:pPr>
            <a:r>
              <a:rPr lang="en-US" sz="1450" dirty="0">
                <a:solidFill>
                  <a:srgbClr val="CFD0D8"/>
                </a:solidFill>
                <a:latin typeface="Roboto" pitchFamily="34" charset="0"/>
                <a:ea typeface="Roboto" pitchFamily="34" charset="-122"/>
                <a:cs typeface="Roboto" pitchFamily="34" charset="-120"/>
              </a:rPr>
              <a:t>See your progress, XP, coins, and assignment deadlines at a glance.</a:t>
            </a:r>
            <a:endParaRPr lang="en-US" sz="1450" dirty="0"/>
          </a:p>
        </p:txBody>
      </p:sp>
      <p:sp>
        <p:nvSpPr>
          <p:cNvPr id="12" name="Shape 10"/>
          <p:cNvSpPr/>
          <p:nvPr/>
        </p:nvSpPr>
        <p:spPr>
          <a:xfrm>
            <a:off x="645081" y="3643908"/>
            <a:ext cx="414695" cy="414695"/>
          </a:xfrm>
          <a:prstGeom prst="roundRect">
            <a:avLst>
              <a:gd name="adj" fmla="val 18670"/>
            </a:avLst>
          </a:prstGeom>
          <a:solidFill>
            <a:srgbClr val="182567"/>
          </a:solidFill>
          <a:ln w="7620">
            <a:solidFill>
              <a:srgbClr val="313E80"/>
            </a:solidFill>
            <a:prstDash val="solid"/>
          </a:ln>
        </p:spPr>
      </p:sp>
      <p:sp>
        <p:nvSpPr>
          <p:cNvPr id="13" name="Text 11"/>
          <p:cNvSpPr/>
          <p:nvPr/>
        </p:nvSpPr>
        <p:spPr>
          <a:xfrm>
            <a:off x="714137" y="3678376"/>
            <a:ext cx="276463" cy="345638"/>
          </a:xfrm>
          <a:prstGeom prst="rect">
            <a:avLst/>
          </a:prstGeom>
          <a:noFill/>
          <a:ln/>
        </p:spPr>
        <p:txBody>
          <a:bodyPr wrap="none" lIns="0" tIns="0" rIns="0" bIns="0" rtlCol="0" anchor="t"/>
          <a:lstStyle/>
          <a:p>
            <a:pPr algn="ctr" indent="0" marL="0">
              <a:lnSpc>
                <a:spcPts val="2150"/>
              </a:lnSpc>
              <a:buNone/>
            </a:pPr>
            <a:r>
              <a:rPr lang="en-US" sz="2150" dirty="0">
                <a:solidFill>
                  <a:srgbClr val="CFD0D8"/>
                </a:solidFill>
                <a:latin typeface="Roboto Medium" pitchFamily="34" charset="0"/>
                <a:ea typeface="Roboto Medium" pitchFamily="34" charset="-122"/>
                <a:cs typeface="Roboto Medium" pitchFamily="34" charset="-120"/>
              </a:rPr>
              <a:t>3</a:t>
            </a:r>
            <a:endParaRPr lang="en-US" sz="2150" dirty="0"/>
          </a:p>
        </p:txBody>
      </p:sp>
      <p:sp>
        <p:nvSpPr>
          <p:cNvPr id="14" name="Text 12"/>
          <p:cNvSpPr/>
          <p:nvPr/>
        </p:nvSpPr>
        <p:spPr>
          <a:xfrm>
            <a:off x="1244084" y="3707249"/>
            <a:ext cx="2304217" cy="287893"/>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Roboto Medium" pitchFamily="34" charset="0"/>
                <a:ea typeface="Roboto Medium" pitchFamily="34" charset="-122"/>
                <a:cs typeface="Roboto Medium" pitchFamily="34" charset="-120"/>
              </a:rPr>
              <a:t>Assignments</a:t>
            </a:r>
            <a:endParaRPr lang="en-US" sz="1800" dirty="0"/>
          </a:p>
        </p:txBody>
      </p:sp>
      <p:sp>
        <p:nvSpPr>
          <p:cNvPr id="15" name="Text 13"/>
          <p:cNvSpPr/>
          <p:nvPr/>
        </p:nvSpPr>
        <p:spPr>
          <a:xfrm>
            <a:off x="1244084" y="4179451"/>
            <a:ext cx="2853214" cy="589598"/>
          </a:xfrm>
          <a:prstGeom prst="rect">
            <a:avLst/>
          </a:prstGeom>
          <a:noFill/>
          <a:ln/>
        </p:spPr>
        <p:txBody>
          <a:bodyPr wrap="square" lIns="0" tIns="0" rIns="0" bIns="0" rtlCol="0" anchor="t"/>
          <a:lstStyle/>
          <a:p>
            <a:pPr algn="l" indent="0" marL="0">
              <a:lnSpc>
                <a:spcPts val="2300"/>
              </a:lnSpc>
              <a:buNone/>
            </a:pPr>
            <a:r>
              <a:rPr lang="en-US" sz="1450" dirty="0">
                <a:solidFill>
                  <a:srgbClr val="CFD0D8"/>
                </a:solidFill>
                <a:latin typeface="Roboto" pitchFamily="34" charset="0"/>
                <a:ea typeface="Roboto" pitchFamily="34" charset="-122"/>
                <a:cs typeface="Roboto" pitchFamily="34" charset="-120"/>
              </a:rPr>
              <a:t>Create and track your school assignments within the platform.</a:t>
            </a:r>
            <a:endParaRPr lang="en-US" sz="1450" dirty="0"/>
          </a:p>
        </p:txBody>
      </p:sp>
      <p:sp>
        <p:nvSpPr>
          <p:cNvPr id="16" name="Shape 14"/>
          <p:cNvSpPr/>
          <p:nvPr/>
        </p:nvSpPr>
        <p:spPr>
          <a:xfrm>
            <a:off x="4327684" y="3643908"/>
            <a:ext cx="414695" cy="414695"/>
          </a:xfrm>
          <a:prstGeom prst="roundRect">
            <a:avLst>
              <a:gd name="adj" fmla="val 18670"/>
            </a:avLst>
          </a:prstGeom>
          <a:solidFill>
            <a:srgbClr val="182567"/>
          </a:solidFill>
          <a:ln w="7620">
            <a:solidFill>
              <a:srgbClr val="313E80"/>
            </a:solidFill>
            <a:prstDash val="solid"/>
          </a:ln>
        </p:spPr>
      </p:sp>
      <p:sp>
        <p:nvSpPr>
          <p:cNvPr id="17" name="Text 15"/>
          <p:cNvSpPr/>
          <p:nvPr/>
        </p:nvSpPr>
        <p:spPr>
          <a:xfrm>
            <a:off x="4396740" y="3678376"/>
            <a:ext cx="276463" cy="345638"/>
          </a:xfrm>
          <a:prstGeom prst="rect">
            <a:avLst/>
          </a:prstGeom>
          <a:noFill/>
          <a:ln/>
        </p:spPr>
        <p:txBody>
          <a:bodyPr wrap="none" lIns="0" tIns="0" rIns="0" bIns="0" rtlCol="0" anchor="t"/>
          <a:lstStyle/>
          <a:p>
            <a:pPr algn="ctr" indent="0" marL="0">
              <a:lnSpc>
                <a:spcPts val="2150"/>
              </a:lnSpc>
              <a:buNone/>
            </a:pPr>
            <a:r>
              <a:rPr lang="en-US" sz="2150" dirty="0">
                <a:solidFill>
                  <a:srgbClr val="CFD0D8"/>
                </a:solidFill>
                <a:latin typeface="Roboto Medium" pitchFamily="34" charset="0"/>
                <a:ea typeface="Roboto Medium" pitchFamily="34" charset="-122"/>
                <a:cs typeface="Roboto Medium" pitchFamily="34" charset="-120"/>
              </a:rPr>
              <a:t>4</a:t>
            </a:r>
            <a:endParaRPr lang="en-US" sz="2150" dirty="0"/>
          </a:p>
        </p:txBody>
      </p:sp>
      <p:sp>
        <p:nvSpPr>
          <p:cNvPr id="18" name="Text 16"/>
          <p:cNvSpPr/>
          <p:nvPr/>
        </p:nvSpPr>
        <p:spPr>
          <a:xfrm>
            <a:off x="4926687" y="3707249"/>
            <a:ext cx="2304217" cy="287893"/>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Roboto Medium" pitchFamily="34" charset="0"/>
                <a:ea typeface="Roboto Medium" pitchFamily="34" charset="-122"/>
                <a:cs typeface="Roboto Medium" pitchFamily="34" charset="-120"/>
              </a:rPr>
              <a:t>Study Sessions</a:t>
            </a:r>
            <a:endParaRPr lang="en-US" sz="1800" dirty="0"/>
          </a:p>
        </p:txBody>
      </p:sp>
      <p:sp>
        <p:nvSpPr>
          <p:cNvPr id="19" name="Text 17"/>
          <p:cNvSpPr/>
          <p:nvPr/>
        </p:nvSpPr>
        <p:spPr>
          <a:xfrm>
            <a:off x="4926687" y="4179451"/>
            <a:ext cx="2853214" cy="589598"/>
          </a:xfrm>
          <a:prstGeom prst="rect">
            <a:avLst/>
          </a:prstGeom>
          <a:noFill/>
          <a:ln/>
        </p:spPr>
        <p:txBody>
          <a:bodyPr wrap="square" lIns="0" tIns="0" rIns="0" bIns="0" rtlCol="0" anchor="t"/>
          <a:lstStyle/>
          <a:p>
            <a:pPr algn="l" indent="0" marL="0">
              <a:lnSpc>
                <a:spcPts val="2300"/>
              </a:lnSpc>
              <a:buNone/>
            </a:pPr>
            <a:r>
              <a:rPr lang="en-US" sz="1450" dirty="0">
                <a:solidFill>
                  <a:srgbClr val="CFD0D8"/>
                </a:solidFill>
                <a:latin typeface="Roboto" pitchFamily="34" charset="0"/>
                <a:ea typeface="Roboto" pitchFamily="34" charset="-122"/>
                <a:cs typeface="Roboto" pitchFamily="34" charset="-120"/>
              </a:rPr>
              <a:t>Use the integrated timer to log study time and earn XP.</a:t>
            </a:r>
            <a:endParaRPr lang="en-US" sz="1450" dirty="0"/>
          </a:p>
        </p:txBody>
      </p:sp>
      <p:sp>
        <p:nvSpPr>
          <p:cNvPr id="20" name="Shape 18"/>
          <p:cNvSpPr/>
          <p:nvPr/>
        </p:nvSpPr>
        <p:spPr>
          <a:xfrm>
            <a:off x="645081" y="5137666"/>
            <a:ext cx="414695" cy="414695"/>
          </a:xfrm>
          <a:prstGeom prst="roundRect">
            <a:avLst>
              <a:gd name="adj" fmla="val 18670"/>
            </a:avLst>
          </a:prstGeom>
          <a:solidFill>
            <a:srgbClr val="182567"/>
          </a:solidFill>
          <a:ln w="7620">
            <a:solidFill>
              <a:srgbClr val="313E80"/>
            </a:solidFill>
            <a:prstDash val="solid"/>
          </a:ln>
        </p:spPr>
      </p:sp>
      <p:sp>
        <p:nvSpPr>
          <p:cNvPr id="21" name="Text 19"/>
          <p:cNvSpPr/>
          <p:nvPr/>
        </p:nvSpPr>
        <p:spPr>
          <a:xfrm>
            <a:off x="714137" y="5172135"/>
            <a:ext cx="276463" cy="345638"/>
          </a:xfrm>
          <a:prstGeom prst="rect">
            <a:avLst/>
          </a:prstGeom>
          <a:noFill/>
          <a:ln/>
        </p:spPr>
        <p:txBody>
          <a:bodyPr wrap="none" lIns="0" tIns="0" rIns="0" bIns="0" rtlCol="0" anchor="t"/>
          <a:lstStyle/>
          <a:p>
            <a:pPr algn="ctr" indent="0" marL="0">
              <a:lnSpc>
                <a:spcPts val="2150"/>
              </a:lnSpc>
              <a:buNone/>
            </a:pPr>
            <a:r>
              <a:rPr lang="en-US" sz="2150" dirty="0">
                <a:solidFill>
                  <a:srgbClr val="CFD0D8"/>
                </a:solidFill>
                <a:latin typeface="Roboto Medium" pitchFamily="34" charset="0"/>
                <a:ea typeface="Roboto Medium" pitchFamily="34" charset="-122"/>
                <a:cs typeface="Roboto Medium" pitchFamily="34" charset="-120"/>
              </a:rPr>
              <a:t>5</a:t>
            </a:r>
            <a:endParaRPr lang="en-US" sz="2150" dirty="0"/>
          </a:p>
        </p:txBody>
      </p:sp>
      <p:sp>
        <p:nvSpPr>
          <p:cNvPr id="22" name="Text 20"/>
          <p:cNvSpPr/>
          <p:nvPr/>
        </p:nvSpPr>
        <p:spPr>
          <a:xfrm>
            <a:off x="1244084" y="5201007"/>
            <a:ext cx="2304217" cy="287893"/>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Roboto Medium" pitchFamily="34" charset="0"/>
                <a:ea typeface="Roboto Medium" pitchFamily="34" charset="-122"/>
                <a:cs typeface="Roboto Medium" pitchFamily="34" charset="-120"/>
              </a:rPr>
              <a:t>Quests</a:t>
            </a:r>
            <a:endParaRPr lang="en-US" sz="1800" dirty="0"/>
          </a:p>
        </p:txBody>
      </p:sp>
      <p:sp>
        <p:nvSpPr>
          <p:cNvPr id="23" name="Text 21"/>
          <p:cNvSpPr/>
          <p:nvPr/>
        </p:nvSpPr>
        <p:spPr>
          <a:xfrm>
            <a:off x="1244084" y="5673209"/>
            <a:ext cx="2853214" cy="589598"/>
          </a:xfrm>
          <a:prstGeom prst="rect">
            <a:avLst/>
          </a:prstGeom>
          <a:noFill/>
          <a:ln/>
        </p:spPr>
        <p:txBody>
          <a:bodyPr wrap="square" lIns="0" tIns="0" rIns="0" bIns="0" rtlCol="0" anchor="t"/>
          <a:lstStyle/>
          <a:p>
            <a:pPr algn="l" indent="0" marL="0">
              <a:lnSpc>
                <a:spcPts val="2300"/>
              </a:lnSpc>
              <a:buNone/>
            </a:pPr>
            <a:r>
              <a:rPr lang="en-US" sz="1450" dirty="0">
                <a:solidFill>
                  <a:srgbClr val="CFD0D8"/>
                </a:solidFill>
                <a:latin typeface="Roboto" pitchFamily="34" charset="0"/>
                <a:ea typeface="Roboto" pitchFamily="34" charset="-122"/>
                <a:cs typeface="Roboto" pitchFamily="34" charset="-120"/>
              </a:rPr>
              <a:t>Complete challenges and special tasks for bonus rewards.</a:t>
            </a:r>
            <a:endParaRPr lang="en-US" sz="1450" dirty="0"/>
          </a:p>
        </p:txBody>
      </p:sp>
      <p:sp>
        <p:nvSpPr>
          <p:cNvPr id="24" name="Shape 22"/>
          <p:cNvSpPr/>
          <p:nvPr/>
        </p:nvSpPr>
        <p:spPr>
          <a:xfrm>
            <a:off x="4327684" y="5137666"/>
            <a:ext cx="414695" cy="414695"/>
          </a:xfrm>
          <a:prstGeom prst="roundRect">
            <a:avLst>
              <a:gd name="adj" fmla="val 18670"/>
            </a:avLst>
          </a:prstGeom>
          <a:solidFill>
            <a:srgbClr val="182567"/>
          </a:solidFill>
          <a:ln w="7620">
            <a:solidFill>
              <a:srgbClr val="313E80"/>
            </a:solidFill>
            <a:prstDash val="solid"/>
          </a:ln>
        </p:spPr>
      </p:sp>
      <p:sp>
        <p:nvSpPr>
          <p:cNvPr id="25" name="Text 23"/>
          <p:cNvSpPr/>
          <p:nvPr/>
        </p:nvSpPr>
        <p:spPr>
          <a:xfrm>
            <a:off x="4396740" y="5172135"/>
            <a:ext cx="276463" cy="345638"/>
          </a:xfrm>
          <a:prstGeom prst="rect">
            <a:avLst/>
          </a:prstGeom>
          <a:noFill/>
          <a:ln/>
        </p:spPr>
        <p:txBody>
          <a:bodyPr wrap="none" lIns="0" tIns="0" rIns="0" bIns="0" rtlCol="0" anchor="t"/>
          <a:lstStyle/>
          <a:p>
            <a:pPr algn="ctr" indent="0" marL="0">
              <a:lnSpc>
                <a:spcPts val="2150"/>
              </a:lnSpc>
              <a:buNone/>
            </a:pPr>
            <a:r>
              <a:rPr lang="en-US" sz="2150" dirty="0">
                <a:solidFill>
                  <a:srgbClr val="CFD0D8"/>
                </a:solidFill>
                <a:latin typeface="Roboto Medium" pitchFamily="34" charset="0"/>
                <a:ea typeface="Roboto Medium" pitchFamily="34" charset="-122"/>
                <a:cs typeface="Roboto Medium" pitchFamily="34" charset="-120"/>
              </a:rPr>
              <a:t>6</a:t>
            </a:r>
            <a:endParaRPr lang="en-US" sz="2150" dirty="0"/>
          </a:p>
        </p:txBody>
      </p:sp>
      <p:sp>
        <p:nvSpPr>
          <p:cNvPr id="26" name="Text 24"/>
          <p:cNvSpPr/>
          <p:nvPr/>
        </p:nvSpPr>
        <p:spPr>
          <a:xfrm>
            <a:off x="4926687" y="5201007"/>
            <a:ext cx="2304217" cy="287893"/>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Roboto Medium" pitchFamily="34" charset="0"/>
                <a:ea typeface="Roboto Medium" pitchFamily="34" charset="-122"/>
                <a:cs typeface="Roboto Medium" pitchFamily="34" charset="-120"/>
              </a:rPr>
              <a:t>Shop</a:t>
            </a:r>
            <a:endParaRPr lang="en-US" sz="1800" dirty="0"/>
          </a:p>
        </p:txBody>
      </p:sp>
      <p:sp>
        <p:nvSpPr>
          <p:cNvPr id="27" name="Text 25"/>
          <p:cNvSpPr/>
          <p:nvPr/>
        </p:nvSpPr>
        <p:spPr>
          <a:xfrm>
            <a:off x="4926687" y="5673209"/>
            <a:ext cx="2853214" cy="589598"/>
          </a:xfrm>
          <a:prstGeom prst="rect">
            <a:avLst/>
          </a:prstGeom>
          <a:noFill/>
          <a:ln/>
        </p:spPr>
        <p:txBody>
          <a:bodyPr wrap="square" lIns="0" tIns="0" rIns="0" bIns="0" rtlCol="0" anchor="t"/>
          <a:lstStyle/>
          <a:p>
            <a:pPr algn="l" indent="0" marL="0">
              <a:lnSpc>
                <a:spcPts val="2300"/>
              </a:lnSpc>
              <a:buNone/>
            </a:pPr>
            <a:r>
              <a:rPr lang="en-US" sz="1450" dirty="0">
                <a:solidFill>
                  <a:srgbClr val="CFD0D8"/>
                </a:solidFill>
                <a:latin typeface="Roboto" pitchFamily="34" charset="0"/>
                <a:ea typeface="Roboto" pitchFamily="34" charset="-122"/>
                <a:cs typeface="Roboto" pitchFamily="34" charset="-120"/>
              </a:rPr>
              <a:t>Spend earned coins on rewards and custom themes.</a:t>
            </a:r>
            <a:endParaRPr lang="en-US" sz="1450" dirty="0"/>
          </a:p>
        </p:txBody>
      </p:sp>
      <p:sp>
        <p:nvSpPr>
          <p:cNvPr id="28" name="Shape 26"/>
          <p:cNvSpPr/>
          <p:nvPr/>
        </p:nvSpPr>
        <p:spPr>
          <a:xfrm>
            <a:off x="645081" y="6631424"/>
            <a:ext cx="414695" cy="414695"/>
          </a:xfrm>
          <a:prstGeom prst="roundRect">
            <a:avLst>
              <a:gd name="adj" fmla="val 18670"/>
            </a:avLst>
          </a:prstGeom>
          <a:solidFill>
            <a:srgbClr val="182567"/>
          </a:solidFill>
          <a:ln w="7620">
            <a:solidFill>
              <a:srgbClr val="313E80"/>
            </a:solidFill>
            <a:prstDash val="solid"/>
          </a:ln>
        </p:spPr>
      </p:sp>
      <p:sp>
        <p:nvSpPr>
          <p:cNvPr id="29" name="Text 27"/>
          <p:cNvSpPr/>
          <p:nvPr/>
        </p:nvSpPr>
        <p:spPr>
          <a:xfrm>
            <a:off x="714137" y="6665893"/>
            <a:ext cx="276463" cy="345638"/>
          </a:xfrm>
          <a:prstGeom prst="rect">
            <a:avLst/>
          </a:prstGeom>
          <a:noFill/>
          <a:ln/>
        </p:spPr>
        <p:txBody>
          <a:bodyPr wrap="none" lIns="0" tIns="0" rIns="0" bIns="0" rtlCol="0" anchor="t"/>
          <a:lstStyle/>
          <a:p>
            <a:pPr algn="ctr" indent="0" marL="0">
              <a:lnSpc>
                <a:spcPts val="2150"/>
              </a:lnSpc>
              <a:buNone/>
            </a:pPr>
            <a:r>
              <a:rPr lang="en-US" sz="2150" dirty="0">
                <a:solidFill>
                  <a:srgbClr val="CFD0D8"/>
                </a:solidFill>
                <a:latin typeface="Roboto Medium" pitchFamily="34" charset="0"/>
                <a:ea typeface="Roboto Medium" pitchFamily="34" charset="-122"/>
                <a:cs typeface="Roboto Medium" pitchFamily="34" charset="-120"/>
              </a:rPr>
              <a:t>7</a:t>
            </a:r>
            <a:endParaRPr lang="en-US" sz="2150" dirty="0"/>
          </a:p>
        </p:txBody>
      </p:sp>
      <p:sp>
        <p:nvSpPr>
          <p:cNvPr id="30" name="Text 28"/>
          <p:cNvSpPr/>
          <p:nvPr/>
        </p:nvSpPr>
        <p:spPr>
          <a:xfrm>
            <a:off x="1244084" y="6694765"/>
            <a:ext cx="2304217" cy="287893"/>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Roboto Medium" pitchFamily="34" charset="0"/>
                <a:ea typeface="Roboto Medium" pitchFamily="34" charset="-122"/>
                <a:cs typeface="Roboto Medium" pitchFamily="34" charset="-120"/>
              </a:rPr>
              <a:t>Profile</a:t>
            </a:r>
            <a:endParaRPr lang="en-US" sz="1800" dirty="0"/>
          </a:p>
        </p:txBody>
      </p:sp>
      <p:sp>
        <p:nvSpPr>
          <p:cNvPr id="31" name="Text 29"/>
          <p:cNvSpPr/>
          <p:nvPr/>
        </p:nvSpPr>
        <p:spPr>
          <a:xfrm>
            <a:off x="1244084" y="7166967"/>
            <a:ext cx="6535817" cy="294799"/>
          </a:xfrm>
          <a:prstGeom prst="rect">
            <a:avLst/>
          </a:prstGeom>
          <a:noFill/>
          <a:ln/>
        </p:spPr>
        <p:txBody>
          <a:bodyPr wrap="none" lIns="0" tIns="0" rIns="0" bIns="0" rtlCol="0" anchor="t"/>
          <a:lstStyle/>
          <a:p>
            <a:pPr algn="l" indent="0" marL="0">
              <a:lnSpc>
                <a:spcPts val="2300"/>
              </a:lnSpc>
              <a:buNone/>
            </a:pPr>
            <a:r>
              <a:rPr lang="en-US" sz="1450" dirty="0">
                <a:solidFill>
                  <a:srgbClr val="CFD0D8"/>
                </a:solidFill>
                <a:latin typeface="Roboto" pitchFamily="34" charset="0"/>
                <a:ea typeface="Roboto" pitchFamily="34" charset="-122"/>
                <a:cs typeface="Roboto" pitchFamily="34" charset="-120"/>
              </a:rPr>
              <a:t>Customize your avatar and view all your earned achievements.</a:t>
            </a:r>
            <a:endParaRPr lang="en-US" sz="1450" dirty="0"/>
          </a:p>
        </p:txBody>
      </p:sp>
      <p:sp>
        <p:nvSpPr>
          <p:cNvPr id="32" name="Text 30"/>
          <p:cNvSpPr/>
          <p:nvPr/>
        </p:nvSpPr>
        <p:spPr>
          <a:xfrm>
            <a:off x="8237101" y="1597343"/>
            <a:ext cx="5137666" cy="345519"/>
          </a:xfrm>
          <a:prstGeom prst="rect">
            <a:avLst/>
          </a:prstGeom>
          <a:noFill/>
          <a:ln/>
        </p:spPr>
        <p:txBody>
          <a:bodyPr wrap="none" lIns="0" tIns="0" rIns="0" bIns="0" rtlCol="0" anchor="t"/>
          <a:lstStyle/>
          <a:p>
            <a:pPr algn="l" indent="0" marL="0">
              <a:lnSpc>
                <a:spcPts val="2700"/>
              </a:lnSpc>
              <a:buNone/>
            </a:pPr>
            <a:r>
              <a:rPr lang="en-US" sz="2150" dirty="0">
                <a:solidFill>
                  <a:srgbClr val="FFFFFF"/>
                </a:solidFill>
                <a:latin typeface="Roboto Medium" pitchFamily="34" charset="0"/>
                <a:ea typeface="Roboto Medium" pitchFamily="34" charset="-122"/>
                <a:cs typeface="Roboto Medium" pitchFamily="34" charset="-120"/>
              </a:rPr>
              <a:t>For Administrators: Managing the System</a:t>
            </a:r>
            <a:endParaRPr lang="en-US" sz="2150" dirty="0"/>
          </a:p>
        </p:txBody>
      </p:sp>
      <p:sp>
        <p:nvSpPr>
          <p:cNvPr id="33" name="Shape 31"/>
          <p:cNvSpPr/>
          <p:nvPr/>
        </p:nvSpPr>
        <p:spPr>
          <a:xfrm>
            <a:off x="8237101" y="2150150"/>
            <a:ext cx="5755838" cy="1150858"/>
          </a:xfrm>
          <a:prstGeom prst="roundRect">
            <a:avLst>
              <a:gd name="adj" fmla="val 6727"/>
            </a:avLst>
          </a:prstGeom>
          <a:solidFill>
            <a:srgbClr val="182567"/>
          </a:solidFill>
          <a:ln w="7620">
            <a:solidFill>
              <a:srgbClr val="313E80"/>
            </a:solidFill>
            <a:prstDash val="solid"/>
          </a:ln>
        </p:spPr>
      </p:sp>
      <p:sp>
        <p:nvSpPr>
          <p:cNvPr id="34" name="Text 32"/>
          <p:cNvSpPr/>
          <p:nvPr/>
        </p:nvSpPr>
        <p:spPr>
          <a:xfrm>
            <a:off x="8429030" y="2342078"/>
            <a:ext cx="2304217" cy="287893"/>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Roboto Medium" pitchFamily="34" charset="0"/>
                <a:ea typeface="Roboto Medium" pitchFamily="34" charset="-122"/>
                <a:cs typeface="Roboto Medium" pitchFamily="34" charset="-120"/>
              </a:rPr>
              <a:t>Content Management</a:t>
            </a:r>
            <a:endParaRPr lang="en-US" sz="1800" dirty="0"/>
          </a:p>
        </p:txBody>
      </p:sp>
      <p:sp>
        <p:nvSpPr>
          <p:cNvPr id="35" name="Text 33"/>
          <p:cNvSpPr/>
          <p:nvPr/>
        </p:nvSpPr>
        <p:spPr>
          <a:xfrm>
            <a:off x="8429030" y="2814280"/>
            <a:ext cx="5371981" cy="294799"/>
          </a:xfrm>
          <a:prstGeom prst="rect">
            <a:avLst/>
          </a:prstGeom>
          <a:noFill/>
          <a:ln/>
        </p:spPr>
        <p:txBody>
          <a:bodyPr wrap="none" lIns="0" tIns="0" rIns="0" bIns="0" rtlCol="0" anchor="t"/>
          <a:lstStyle/>
          <a:p>
            <a:pPr algn="l" indent="0" marL="0">
              <a:lnSpc>
                <a:spcPts val="2300"/>
              </a:lnSpc>
              <a:buNone/>
            </a:pPr>
            <a:r>
              <a:rPr lang="en-US" sz="1450" dirty="0">
                <a:solidFill>
                  <a:srgbClr val="CFD0D8"/>
                </a:solidFill>
                <a:latin typeface="Roboto" pitchFamily="34" charset="0"/>
                <a:ea typeface="Roboto" pitchFamily="34" charset="-122"/>
                <a:cs typeface="Roboto" pitchFamily="34" charset="-120"/>
              </a:rPr>
              <a:t>Create and manage Quests, shop items, and special Events.</a:t>
            </a:r>
            <a:endParaRPr lang="en-US" sz="1450" dirty="0"/>
          </a:p>
        </p:txBody>
      </p:sp>
      <p:sp>
        <p:nvSpPr>
          <p:cNvPr id="36" name="Shape 34"/>
          <p:cNvSpPr/>
          <p:nvPr/>
        </p:nvSpPr>
        <p:spPr>
          <a:xfrm>
            <a:off x="8237101" y="3485317"/>
            <a:ext cx="5755838" cy="1445657"/>
          </a:xfrm>
          <a:prstGeom prst="roundRect">
            <a:avLst>
              <a:gd name="adj" fmla="val 5356"/>
            </a:avLst>
          </a:prstGeom>
          <a:solidFill>
            <a:srgbClr val="182567"/>
          </a:solidFill>
          <a:ln w="7620">
            <a:solidFill>
              <a:srgbClr val="313E80"/>
            </a:solidFill>
            <a:prstDash val="solid"/>
          </a:ln>
        </p:spPr>
      </p:sp>
      <p:sp>
        <p:nvSpPr>
          <p:cNvPr id="37" name="Text 35"/>
          <p:cNvSpPr/>
          <p:nvPr/>
        </p:nvSpPr>
        <p:spPr>
          <a:xfrm>
            <a:off x="8429030" y="3677245"/>
            <a:ext cx="2304217" cy="287893"/>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Roboto Medium" pitchFamily="34" charset="0"/>
                <a:ea typeface="Roboto Medium" pitchFamily="34" charset="-122"/>
                <a:cs typeface="Roboto Medium" pitchFamily="34" charset="-120"/>
              </a:rPr>
              <a:t>User Oversight</a:t>
            </a:r>
            <a:endParaRPr lang="en-US" sz="1800" dirty="0"/>
          </a:p>
        </p:txBody>
      </p:sp>
      <p:sp>
        <p:nvSpPr>
          <p:cNvPr id="38" name="Text 36"/>
          <p:cNvSpPr/>
          <p:nvPr/>
        </p:nvSpPr>
        <p:spPr>
          <a:xfrm>
            <a:off x="8429030" y="4149447"/>
            <a:ext cx="5371981" cy="589598"/>
          </a:xfrm>
          <a:prstGeom prst="rect">
            <a:avLst/>
          </a:prstGeom>
          <a:noFill/>
          <a:ln/>
        </p:spPr>
        <p:txBody>
          <a:bodyPr wrap="square" lIns="0" tIns="0" rIns="0" bIns="0" rtlCol="0" anchor="t"/>
          <a:lstStyle/>
          <a:p>
            <a:pPr algn="l" indent="0" marL="0">
              <a:lnSpc>
                <a:spcPts val="2300"/>
              </a:lnSpc>
              <a:buNone/>
            </a:pPr>
            <a:r>
              <a:rPr lang="en-US" sz="1450" dirty="0">
                <a:solidFill>
                  <a:srgbClr val="CFD0D8"/>
                </a:solidFill>
                <a:latin typeface="Roboto" pitchFamily="34" charset="0"/>
                <a:ea typeface="Roboto" pitchFamily="34" charset="-122"/>
                <a:cs typeface="Roboto" pitchFamily="34" charset="-120"/>
              </a:rPr>
              <a:t>Monitor student progress, XP accumulation, and overall platform engagement.</a:t>
            </a:r>
            <a:endParaRPr lang="en-US" sz="1450" dirty="0"/>
          </a:p>
        </p:txBody>
      </p:sp>
      <p:sp>
        <p:nvSpPr>
          <p:cNvPr id="39" name="Shape 37"/>
          <p:cNvSpPr/>
          <p:nvPr/>
        </p:nvSpPr>
        <p:spPr>
          <a:xfrm>
            <a:off x="8237101" y="5115282"/>
            <a:ext cx="5755838" cy="1445657"/>
          </a:xfrm>
          <a:prstGeom prst="roundRect">
            <a:avLst>
              <a:gd name="adj" fmla="val 5356"/>
            </a:avLst>
          </a:prstGeom>
          <a:solidFill>
            <a:srgbClr val="182567"/>
          </a:solidFill>
          <a:ln w="7620">
            <a:solidFill>
              <a:srgbClr val="313E80"/>
            </a:solidFill>
            <a:prstDash val="solid"/>
          </a:ln>
        </p:spPr>
      </p:sp>
      <p:sp>
        <p:nvSpPr>
          <p:cNvPr id="40" name="Text 38"/>
          <p:cNvSpPr/>
          <p:nvPr/>
        </p:nvSpPr>
        <p:spPr>
          <a:xfrm>
            <a:off x="8429030" y="5307211"/>
            <a:ext cx="2304217" cy="287893"/>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Roboto Medium" pitchFamily="34" charset="0"/>
                <a:ea typeface="Roboto Medium" pitchFamily="34" charset="-122"/>
                <a:cs typeface="Roboto Medium" pitchFamily="34" charset="-120"/>
              </a:rPr>
              <a:t>System Configuration</a:t>
            </a:r>
            <a:endParaRPr lang="en-US" sz="1800" dirty="0"/>
          </a:p>
        </p:txBody>
      </p:sp>
      <p:sp>
        <p:nvSpPr>
          <p:cNvPr id="41" name="Text 39"/>
          <p:cNvSpPr/>
          <p:nvPr/>
        </p:nvSpPr>
        <p:spPr>
          <a:xfrm>
            <a:off x="8429030" y="5779413"/>
            <a:ext cx="5371981" cy="589598"/>
          </a:xfrm>
          <a:prstGeom prst="rect">
            <a:avLst/>
          </a:prstGeom>
          <a:noFill/>
          <a:ln/>
        </p:spPr>
        <p:txBody>
          <a:bodyPr wrap="square" lIns="0" tIns="0" rIns="0" bIns="0" rtlCol="0" anchor="t"/>
          <a:lstStyle/>
          <a:p>
            <a:pPr algn="l" indent="0" marL="0">
              <a:lnSpc>
                <a:spcPts val="2300"/>
              </a:lnSpc>
              <a:buNone/>
            </a:pPr>
            <a:r>
              <a:rPr lang="en-US" sz="1450" dirty="0">
                <a:solidFill>
                  <a:srgbClr val="CFD0D8"/>
                </a:solidFill>
                <a:latin typeface="Roboto" pitchFamily="34" charset="0"/>
                <a:ea typeface="Roboto" pitchFamily="34" charset="-122"/>
                <a:cs typeface="Roboto" pitchFamily="34" charset="-120"/>
              </a:rPr>
              <a:t>Configure rewards, set XP values for different activities, and manage the Shop inventory.</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96835" y="311825"/>
            <a:ext cx="490787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What is Gamification and Why It Works</a:t>
            </a:r>
            <a:endParaRPr lang="en-US" sz="2200" dirty="0"/>
          </a:p>
        </p:txBody>
      </p:sp>
      <p:sp>
        <p:nvSpPr>
          <p:cNvPr id="3" name="Text 1"/>
          <p:cNvSpPr/>
          <p:nvPr/>
        </p:nvSpPr>
        <p:spPr>
          <a:xfrm>
            <a:off x="396835" y="836176"/>
            <a:ext cx="3068122" cy="212646"/>
          </a:xfrm>
          <a:prstGeom prst="rect">
            <a:avLst/>
          </a:prstGeom>
          <a:noFill/>
          <a:ln/>
        </p:spPr>
        <p:txBody>
          <a:bodyPr wrap="none" lIns="0" tIns="0" rIns="0" bIns="0" rtlCol="0" anchor="t"/>
          <a:lstStyle/>
          <a:p>
            <a:pPr algn="l" indent="0" marL="0">
              <a:lnSpc>
                <a:spcPts val="1650"/>
              </a:lnSpc>
              <a:buNone/>
            </a:pPr>
            <a:r>
              <a:rPr lang="en-US" sz="1300" dirty="0">
                <a:solidFill>
                  <a:srgbClr val="FFFFFF"/>
                </a:solidFill>
                <a:latin typeface="Roboto Medium" pitchFamily="34" charset="0"/>
                <a:ea typeface="Roboto Medium" pitchFamily="34" charset="-122"/>
                <a:cs typeface="Roboto Medium" pitchFamily="34" charset="-120"/>
              </a:rPr>
              <a:t>Explaining Gamification in Simple Terms</a:t>
            </a:r>
            <a:endParaRPr lang="en-US" sz="1300" dirty="0"/>
          </a:p>
        </p:txBody>
      </p:sp>
      <p:pic>
        <p:nvPicPr>
          <p:cNvPr id="4" name="Image 0" descr="preencoded.png">    </p:cNvPr>
          <p:cNvPicPr>
            <a:picLocks noChangeAspect="1"/>
          </p:cNvPicPr>
          <p:nvPr/>
        </p:nvPicPr>
        <p:blipFill>
          <a:blip r:embed="rId1"/>
          <a:stretch>
            <a:fillRect/>
          </a:stretch>
        </p:blipFill>
        <p:spPr>
          <a:xfrm>
            <a:off x="396835" y="1218843"/>
            <a:ext cx="6918365" cy="453628"/>
          </a:xfrm>
          <a:prstGeom prst="rect">
            <a:avLst/>
          </a:prstGeom>
        </p:spPr>
      </p:pic>
      <p:sp>
        <p:nvSpPr>
          <p:cNvPr id="5" name="Text 2"/>
          <p:cNvSpPr/>
          <p:nvPr/>
        </p:nvSpPr>
        <p:spPr>
          <a:xfrm>
            <a:off x="510183" y="1785818"/>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CFD0D8"/>
                </a:solidFill>
                <a:latin typeface="Roboto Medium" pitchFamily="34" charset="0"/>
                <a:ea typeface="Roboto Medium" pitchFamily="34" charset="-122"/>
                <a:cs typeface="Roboto Medium" pitchFamily="34" charset="-120"/>
              </a:rPr>
              <a:t>Game-like Features</a:t>
            </a:r>
            <a:endParaRPr lang="en-US" sz="1100" dirty="0"/>
          </a:p>
        </p:txBody>
      </p:sp>
      <p:sp>
        <p:nvSpPr>
          <p:cNvPr id="6" name="Text 3"/>
          <p:cNvSpPr/>
          <p:nvPr/>
        </p:nvSpPr>
        <p:spPr>
          <a:xfrm>
            <a:off x="510183" y="2030968"/>
            <a:ext cx="6691670" cy="181451"/>
          </a:xfrm>
          <a:prstGeom prst="rect">
            <a:avLst/>
          </a:prstGeom>
          <a:noFill/>
          <a:ln/>
        </p:spPr>
        <p:txBody>
          <a:bodyPr wrap="none" lIns="0" tIns="0" rIns="0" bIns="0" rtlCol="0" anchor="t"/>
          <a:lstStyle/>
          <a:p>
            <a:pPr algn="l" indent="0" marL="0">
              <a:lnSpc>
                <a:spcPts val="1400"/>
              </a:lnSpc>
              <a:buNone/>
            </a:pPr>
            <a:r>
              <a:rPr lang="en-US" sz="850" dirty="0">
                <a:solidFill>
                  <a:srgbClr val="CFD0D8"/>
                </a:solidFill>
                <a:latin typeface="Roboto" pitchFamily="34" charset="0"/>
                <a:ea typeface="Roboto" pitchFamily="34" charset="-122"/>
                <a:cs typeface="Roboto" pitchFamily="34" charset="-120"/>
              </a:rPr>
              <a:t>Gamification means adding game-like features to non-game activities.</a:t>
            </a:r>
            <a:endParaRPr lang="en-US" sz="850" dirty="0"/>
          </a:p>
        </p:txBody>
      </p:sp>
      <p:pic>
        <p:nvPicPr>
          <p:cNvPr id="7" name="Image 1" descr="preencoded.png">    </p:cNvPr>
          <p:cNvPicPr>
            <a:picLocks noChangeAspect="1"/>
          </p:cNvPicPr>
          <p:nvPr/>
        </p:nvPicPr>
        <p:blipFill>
          <a:blip r:embed="rId2"/>
          <a:stretch>
            <a:fillRect/>
          </a:stretch>
        </p:blipFill>
        <p:spPr>
          <a:xfrm>
            <a:off x="7315200" y="1218843"/>
            <a:ext cx="6918365" cy="453628"/>
          </a:xfrm>
          <a:prstGeom prst="rect">
            <a:avLst/>
          </a:prstGeom>
        </p:spPr>
      </p:pic>
      <p:sp>
        <p:nvSpPr>
          <p:cNvPr id="8" name="Text 4"/>
          <p:cNvSpPr/>
          <p:nvPr/>
        </p:nvSpPr>
        <p:spPr>
          <a:xfrm>
            <a:off x="7428548" y="1785818"/>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CFD0D8"/>
                </a:solidFill>
                <a:latin typeface="Roboto Medium" pitchFamily="34" charset="0"/>
                <a:ea typeface="Roboto Medium" pitchFamily="34" charset="-122"/>
                <a:cs typeface="Roboto Medium" pitchFamily="34" charset="-120"/>
              </a:rPr>
              <a:t>Motivation &amp; Fun</a:t>
            </a:r>
            <a:endParaRPr lang="en-US" sz="1100" dirty="0"/>
          </a:p>
        </p:txBody>
      </p:sp>
      <p:sp>
        <p:nvSpPr>
          <p:cNvPr id="9" name="Text 5"/>
          <p:cNvSpPr/>
          <p:nvPr/>
        </p:nvSpPr>
        <p:spPr>
          <a:xfrm>
            <a:off x="7428548" y="2030968"/>
            <a:ext cx="6691670" cy="181451"/>
          </a:xfrm>
          <a:prstGeom prst="rect">
            <a:avLst/>
          </a:prstGeom>
          <a:noFill/>
          <a:ln/>
        </p:spPr>
        <p:txBody>
          <a:bodyPr wrap="none" lIns="0" tIns="0" rIns="0" bIns="0" rtlCol="0" anchor="t"/>
          <a:lstStyle/>
          <a:p>
            <a:pPr algn="l" indent="0" marL="0">
              <a:lnSpc>
                <a:spcPts val="1400"/>
              </a:lnSpc>
              <a:buNone/>
            </a:pPr>
            <a:r>
              <a:rPr lang="en-US" sz="850" dirty="0">
                <a:solidFill>
                  <a:srgbClr val="CFD0D8"/>
                </a:solidFill>
                <a:latin typeface="Roboto" pitchFamily="34" charset="0"/>
                <a:ea typeface="Roboto" pitchFamily="34" charset="-122"/>
                <a:cs typeface="Roboto" pitchFamily="34" charset="-120"/>
              </a:rPr>
              <a:t>It uses points, badges, levels, and rewards to make boring tasks more fun.</a:t>
            </a:r>
            <a:endParaRPr lang="en-US" sz="850" dirty="0"/>
          </a:p>
        </p:txBody>
      </p:sp>
      <p:pic>
        <p:nvPicPr>
          <p:cNvPr id="10" name="Image 2" descr="preencoded.png">    </p:cNvPr>
          <p:cNvPicPr>
            <a:picLocks noChangeAspect="1"/>
          </p:cNvPicPr>
          <p:nvPr/>
        </p:nvPicPr>
        <p:blipFill>
          <a:blip r:embed="rId3"/>
          <a:stretch>
            <a:fillRect/>
          </a:stretch>
        </p:blipFill>
        <p:spPr>
          <a:xfrm>
            <a:off x="396835" y="2325767"/>
            <a:ext cx="6918365" cy="453628"/>
          </a:xfrm>
          <a:prstGeom prst="rect">
            <a:avLst/>
          </a:prstGeom>
        </p:spPr>
      </p:pic>
      <p:sp>
        <p:nvSpPr>
          <p:cNvPr id="11" name="Text 6"/>
          <p:cNvSpPr/>
          <p:nvPr/>
        </p:nvSpPr>
        <p:spPr>
          <a:xfrm>
            <a:off x="510183" y="2892743"/>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CFD0D8"/>
                </a:solidFill>
                <a:latin typeface="Roboto Medium" pitchFamily="34" charset="0"/>
                <a:ea typeface="Roboto Medium" pitchFamily="34" charset="-122"/>
                <a:cs typeface="Roboto Medium" pitchFamily="34" charset="-120"/>
              </a:rPr>
              <a:t>Natural Desires</a:t>
            </a:r>
            <a:endParaRPr lang="en-US" sz="1100" dirty="0"/>
          </a:p>
        </p:txBody>
      </p:sp>
      <p:sp>
        <p:nvSpPr>
          <p:cNvPr id="12" name="Text 7"/>
          <p:cNvSpPr/>
          <p:nvPr/>
        </p:nvSpPr>
        <p:spPr>
          <a:xfrm>
            <a:off x="510183" y="3137892"/>
            <a:ext cx="6691670" cy="181451"/>
          </a:xfrm>
          <a:prstGeom prst="rect">
            <a:avLst/>
          </a:prstGeom>
          <a:noFill/>
          <a:ln/>
        </p:spPr>
        <p:txBody>
          <a:bodyPr wrap="none" lIns="0" tIns="0" rIns="0" bIns="0" rtlCol="0" anchor="t"/>
          <a:lstStyle/>
          <a:p>
            <a:pPr algn="l" indent="0" marL="0">
              <a:lnSpc>
                <a:spcPts val="1400"/>
              </a:lnSpc>
              <a:buNone/>
            </a:pPr>
            <a:r>
              <a:rPr lang="en-US" sz="850" dirty="0">
                <a:solidFill>
                  <a:srgbClr val="CFD0D8"/>
                </a:solidFill>
                <a:latin typeface="Roboto" pitchFamily="34" charset="0"/>
                <a:ea typeface="Roboto" pitchFamily="34" charset="-122"/>
                <a:cs typeface="Roboto" pitchFamily="34" charset="-120"/>
              </a:rPr>
              <a:t>People naturally like to compete, achieve goals, and get rewards.</a:t>
            </a:r>
            <a:endParaRPr lang="en-US" sz="850" dirty="0"/>
          </a:p>
        </p:txBody>
      </p:sp>
      <p:pic>
        <p:nvPicPr>
          <p:cNvPr id="13" name="Image 3" descr="preencoded.png">    </p:cNvPr>
          <p:cNvPicPr>
            <a:picLocks noChangeAspect="1"/>
          </p:cNvPicPr>
          <p:nvPr/>
        </p:nvPicPr>
        <p:blipFill>
          <a:blip r:embed="rId4"/>
          <a:stretch>
            <a:fillRect/>
          </a:stretch>
        </p:blipFill>
        <p:spPr>
          <a:xfrm>
            <a:off x="7315200" y="2325767"/>
            <a:ext cx="6918365" cy="453628"/>
          </a:xfrm>
          <a:prstGeom prst="rect">
            <a:avLst/>
          </a:prstGeom>
        </p:spPr>
      </p:pic>
      <p:sp>
        <p:nvSpPr>
          <p:cNvPr id="14" name="Text 8"/>
          <p:cNvSpPr/>
          <p:nvPr/>
        </p:nvSpPr>
        <p:spPr>
          <a:xfrm>
            <a:off x="7428548" y="2892743"/>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CFD0D8"/>
                </a:solidFill>
                <a:latin typeface="Roboto Medium" pitchFamily="34" charset="0"/>
                <a:ea typeface="Roboto Medium" pitchFamily="34" charset="-122"/>
                <a:cs typeface="Roboto Medium" pitchFamily="34" charset="-120"/>
              </a:rPr>
              <a:t>Play &amp; Win</a:t>
            </a:r>
            <a:endParaRPr lang="en-US" sz="1100" dirty="0"/>
          </a:p>
        </p:txBody>
      </p:sp>
      <p:sp>
        <p:nvSpPr>
          <p:cNvPr id="15" name="Text 9"/>
          <p:cNvSpPr/>
          <p:nvPr/>
        </p:nvSpPr>
        <p:spPr>
          <a:xfrm>
            <a:off x="7428548" y="3137892"/>
            <a:ext cx="6691670" cy="181451"/>
          </a:xfrm>
          <a:prstGeom prst="rect">
            <a:avLst/>
          </a:prstGeom>
          <a:noFill/>
          <a:ln/>
        </p:spPr>
        <p:txBody>
          <a:bodyPr wrap="none" lIns="0" tIns="0" rIns="0" bIns="0" rtlCol="0" anchor="t"/>
          <a:lstStyle/>
          <a:p>
            <a:pPr algn="l" indent="0" marL="0">
              <a:lnSpc>
                <a:spcPts val="1400"/>
              </a:lnSpc>
              <a:buNone/>
            </a:pPr>
            <a:r>
              <a:rPr lang="en-US" sz="850" dirty="0">
                <a:solidFill>
                  <a:srgbClr val="CFD0D8"/>
                </a:solidFill>
                <a:latin typeface="Roboto" pitchFamily="34" charset="0"/>
                <a:ea typeface="Roboto" pitchFamily="34" charset="-122"/>
                <a:cs typeface="Roboto" pitchFamily="34" charset="-120"/>
              </a:rPr>
              <a:t>It taps into our basic desire to play and win.</a:t>
            </a:r>
            <a:endParaRPr lang="en-US" sz="850" dirty="0"/>
          </a:p>
        </p:txBody>
      </p:sp>
      <p:sp>
        <p:nvSpPr>
          <p:cNvPr id="16" name="Text 10"/>
          <p:cNvSpPr/>
          <p:nvPr/>
        </p:nvSpPr>
        <p:spPr>
          <a:xfrm>
            <a:off x="396835" y="3602712"/>
            <a:ext cx="1977509" cy="212646"/>
          </a:xfrm>
          <a:prstGeom prst="rect">
            <a:avLst/>
          </a:prstGeom>
          <a:noFill/>
          <a:ln/>
        </p:spPr>
        <p:txBody>
          <a:bodyPr wrap="none" lIns="0" tIns="0" rIns="0" bIns="0" rtlCol="0" anchor="t"/>
          <a:lstStyle/>
          <a:p>
            <a:pPr algn="l" indent="0" marL="0">
              <a:lnSpc>
                <a:spcPts val="1650"/>
              </a:lnSpc>
              <a:buNone/>
            </a:pPr>
            <a:r>
              <a:rPr lang="en-US" sz="1300" dirty="0">
                <a:solidFill>
                  <a:srgbClr val="FFFFFF"/>
                </a:solidFill>
                <a:latin typeface="Roboto Medium" pitchFamily="34" charset="0"/>
                <a:ea typeface="Roboto Medium" pitchFamily="34" charset="-122"/>
                <a:cs typeface="Roboto Medium" pitchFamily="34" charset="-120"/>
              </a:rPr>
              <a:t>Why It Works for Students</a:t>
            </a:r>
            <a:endParaRPr lang="en-US" sz="1300" dirty="0"/>
          </a:p>
        </p:txBody>
      </p:sp>
      <p:sp>
        <p:nvSpPr>
          <p:cNvPr id="17" name="Shape 11"/>
          <p:cNvSpPr/>
          <p:nvPr/>
        </p:nvSpPr>
        <p:spPr>
          <a:xfrm>
            <a:off x="396835" y="4155400"/>
            <a:ext cx="4536638" cy="838676"/>
          </a:xfrm>
          <a:prstGeom prst="roundRect">
            <a:avLst>
              <a:gd name="adj" fmla="val 8722"/>
            </a:avLst>
          </a:prstGeom>
          <a:solidFill>
            <a:srgbClr val="000018">
              <a:alpha val="95000"/>
            </a:srgbClr>
          </a:solidFill>
          <a:ln/>
        </p:spPr>
      </p:sp>
      <p:sp>
        <p:nvSpPr>
          <p:cNvPr id="18" name="Shape 12"/>
          <p:cNvSpPr/>
          <p:nvPr/>
        </p:nvSpPr>
        <p:spPr>
          <a:xfrm>
            <a:off x="396835" y="4140160"/>
            <a:ext cx="4536638" cy="60960"/>
          </a:xfrm>
          <a:prstGeom prst="roundRect">
            <a:avLst>
              <a:gd name="adj" fmla="val 78139"/>
            </a:avLst>
          </a:prstGeom>
          <a:solidFill>
            <a:srgbClr val="5A6ED8"/>
          </a:solidFill>
          <a:ln/>
        </p:spPr>
      </p:sp>
      <p:sp>
        <p:nvSpPr>
          <p:cNvPr id="19" name="Shape 13"/>
          <p:cNvSpPr/>
          <p:nvPr/>
        </p:nvSpPr>
        <p:spPr>
          <a:xfrm>
            <a:off x="2495014" y="3985379"/>
            <a:ext cx="340162" cy="340162"/>
          </a:xfrm>
          <a:prstGeom prst="roundRect">
            <a:avLst>
              <a:gd name="adj" fmla="val 268813"/>
            </a:avLst>
          </a:prstGeom>
          <a:solidFill>
            <a:srgbClr val="5A6ED8"/>
          </a:solidFill>
          <a:ln/>
        </p:spPr>
      </p:sp>
      <p:sp>
        <p:nvSpPr>
          <p:cNvPr id="20" name="Text 14"/>
          <p:cNvSpPr/>
          <p:nvPr/>
        </p:nvSpPr>
        <p:spPr>
          <a:xfrm>
            <a:off x="2597051" y="4070390"/>
            <a:ext cx="136088" cy="170021"/>
          </a:xfrm>
          <a:prstGeom prst="rect">
            <a:avLst/>
          </a:prstGeom>
          <a:noFill/>
          <a:ln/>
        </p:spPr>
        <p:txBody>
          <a:bodyPr wrap="none" lIns="0" tIns="0" rIns="0" bIns="0" rtlCol="0" anchor="t"/>
          <a:lstStyle/>
          <a:p>
            <a:pPr algn="l" indent="0" marL="0">
              <a:lnSpc>
                <a:spcPts val="1700"/>
              </a:lnSpc>
              <a:buNone/>
            </a:pPr>
            <a:r>
              <a:rPr lang="en-US" sz="1050" dirty="0">
                <a:solidFill>
                  <a:srgbClr val="FFFFFF"/>
                </a:solidFill>
                <a:latin typeface="Roboto Medium" pitchFamily="34" charset="0"/>
                <a:ea typeface="Roboto Medium" pitchFamily="34" charset="-122"/>
                <a:cs typeface="Roboto Medium" pitchFamily="34" charset="-120"/>
              </a:rPr>
              <a:t>1</a:t>
            </a:r>
            <a:endParaRPr lang="en-US" sz="1050" dirty="0"/>
          </a:p>
        </p:txBody>
      </p:sp>
      <p:sp>
        <p:nvSpPr>
          <p:cNvPr id="21" name="Text 15"/>
          <p:cNvSpPr/>
          <p:nvPr/>
        </p:nvSpPr>
        <p:spPr>
          <a:xfrm>
            <a:off x="525423" y="4438888"/>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CFD0D8"/>
                </a:solidFill>
                <a:latin typeface="Roboto Medium" pitchFamily="34" charset="0"/>
                <a:ea typeface="Roboto Medium" pitchFamily="34" charset="-122"/>
                <a:cs typeface="Roboto Medium" pitchFamily="34" charset="-120"/>
              </a:rPr>
              <a:t>Engaging Study</a:t>
            </a:r>
            <a:endParaRPr lang="en-US" sz="1100" dirty="0"/>
          </a:p>
        </p:txBody>
      </p:sp>
      <p:sp>
        <p:nvSpPr>
          <p:cNvPr id="22" name="Text 16"/>
          <p:cNvSpPr/>
          <p:nvPr/>
        </p:nvSpPr>
        <p:spPr>
          <a:xfrm>
            <a:off x="525423" y="4684038"/>
            <a:ext cx="4279463" cy="181451"/>
          </a:xfrm>
          <a:prstGeom prst="rect">
            <a:avLst/>
          </a:prstGeom>
          <a:noFill/>
          <a:ln/>
        </p:spPr>
        <p:txBody>
          <a:bodyPr wrap="none" lIns="0" tIns="0" rIns="0" bIns="0" rtlCol="0" anchor="t"/>
          <a:lstStyle/>
          <a:p>
            <a:pPr algn="l" indent="0" marL="0">
              <a:lnSpc>
                <a:spcPts val="1400"/>
              </a:lnSpc>
              <a:buNone/>
            </a:pPr>
            <a:r>
              <a:rPr lang="en-US" sz="850" dirty="0">
                <a:solidFill>
                  <a:srgbClr val="CFD0D8"/>
                </a:solidFill>
                <a:latin typeface="Roboto" pitchFamily="34" charset="0"/>
                <a:ea typeface="Roboto" pitchFamily="34" charset="-122"/>
                <a:cs typeface="Roboto" pitchFamily="34" charset="-120"/>
              </a:rPr>
              <a:t>Makes studying feel less like work and more like a game.</a:t>
            </a:r>
            <a:endParaRPr lang="en-US" sz="850" dirty="0"/>
          </a:p>
        </p:txBody>
      </p:sp>
      <p:sp>
        <p:nvSpPr>
          <p:cNvPr id="23" name="Shape 17"/>
          <p:cNvSpPr/>
          <p:nvPr/>
        </p:nvSpPr>
        <p:spPr>
          <a:xfrm>
            <a:off x="5046821" y="4155400"/>
            <a:ext cx="4536638" cy="838676"/>
          </a:xfrm>
          <a:prstGeom prst="roundRect">
            <a:avLst>
              <a:gd name="adj" fmla="val 8722"/>
            </a:avLst>
          </a:prstGeom>
          <a:solidFill>
            <a:srgbClr val="000018">
              <a:alpha val="95000"/>
            </a:srgbClr>
          </a:solidFill>
          <a:ln/>
        </p:spPr>
      </p:sp>
      <p:sp>
        <p:nvSpPr>
          <p:cNvPr id="24" name="Shape 18"/>
          <p:cNvSpPr/>
          <p:nvPr/>
        </p:nvSpPr>
        <p:spPr>
          <a:xfrm>
            <a:off x="5046821" y="4140160"/>
            <a:ext cx="4536638" cy="60960"/>
          </a:xfrm>
          <a:prstGeom prst="roundRect">
            <a:avLst>
              <a:gd name="adj" fmla="val 78139"/>
            </a:avLst>
          </a:prstGeom>
          <a:solidFill>
            <a:srgbClr val="5A6ED8"/>
          </a:solidFill>
          <a:ln/>
        </p:spPr>
      </p:sp>
      <p:sp>
        <p:nvSpPr>
          <p:cNvPr id="25" name="Shape 19"/>
          <p:cNvSpPr/>
          <p:nvPr/>
        </p:nvSpPr>
        <p:spPr>
          <a:xfrm>
            <a:off x="7145000" y="3985379"/>
            <a:ext cx="340162" cy="340162"/>
          </a:xfrm>
          <a:prstGeom prst="roundRect">
            <a:avLst>
              <a:gd name="adj" fmla="val 268813"/>
            </a:avLst>
          </a:prstGeom>
          <a:solidFill>
            <a:srgbClr val="5A6ED8"/>
          </a:solidFill>
          <a:ln/>
        </p:spPr>
      </p:sp>
      <p:sp>
        <p:nvSpPr>
          <p:cNvPr id="26" name="Text 20"/>
          <p:cNvSpPr/>
          <p:nvPr/>
        </p:nvSpPr>
        <p:spPr>
          <a:xfrm>
            <a:off x="7247037" y="4070390"/>
            <a:ext cx="136088" cy="170021"/>
          </a:xfrm>
          <a:prstGeom prst="rect">
            <a:avLst/>
          </a:prstGeom>
          <a:noFill/>
          <a:ln/>
        </p:spPr>
        <p:txBody>
          <a:bodyPr wrap="none" lIns="0" tIns="0" rIns="0" bIns="0" rtlCol="0" anchor="t"/>
          <a:lstStyle/>
          <a:p>
            <a:pPr algn="l" indent="0" marL="0">
              <a:lnSpc>
                <a:spcPts val="1700"/>
              </a:lnSpc>
              <a:buNone/>
            </a:pPr>
            <a:r>
              <a:rPr lang="en-US" sz="1050" dirty="0">
                <a:solidFill>
                  <a:srgbClr val="FFFFFF"/>
                </a:solidFill>
                <a:latin typeface="Roboto Medium" pitchFamily="34" charset="0"/>
                <a:ea typeface="Roboto Medium" pitchFamily="34" charset="-122"/>
                <a:cs typeface="Roboto Medium" pitchFamily="34" charset="-120"/>
              </a:rPr>
              <a:t>2</a:t>
            </a:r>
            <a:endParaRPr lang="en-US" sz="1050" dirty="0"/>
          </a:p>
        </p:txBody>
      </p:sp>
      <p:sp>
        <p:nvSpPr>
          <p:cNvPr id="27" name="Text 21"/>
          <p:cNvSpPr/>
          <p:nvPr/>
        </p:nvSpPr>
        <p:spPr>
          <a:xfrm>
            <a:off x="5175409" y="4438888"/>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CFD0D8"/>
                </a:solidFill>
                <a:latin typeface="Roboto Medium" pitchFamily="34" charset="0"/>
                <a:ea typeface="Roboto Medium" pitchFamily="34" charset="-122"/>
                <a:cs typeface="Roboto Medium" pitchFamily="34" charset="-120"/>
              </a:rPr>
              <a:t>Instant Rewards</a:t>
            </a:r>
            <a:endParaRPr lang="en-US" sz="1100" dirty="0"/>
          </a:p>
        </p:txBody>
      </p:sp>
      <p:sp>
        <p:nvSpPr>
          <p:cNvPr id="28" name="Text 22"/>
          <p:cNvSpPr/>
          <p:nvPr/>
        </p:nvSpPr>
        <p:spPr>
          <a:xfrm>
            <a:off x="5175409" y="4684038"/>
            <a:ext cx="4279463" cy="181451"/>
          </a:xfrm>
          <a:prstGeom prst="rect">
            <a:avLst/>
          </a:prstGeom>
          <a:noFill/>
          <a:ln/>
        </p:spPr>
        <p:txBody>
          <a:bodyPr wrap="none" lIns="0" tIns="0" rIns="0" bIns="0" rtlCol="0" anchor="t"/>
          <a:lstStyle/>
          <a:p>
            <a:pPr algn="l" indent="0" marL="0">
              <a:lnSpc>
                <a:spcPts val="1400"/>
              </a:lnSpc>
              <a:buNone/>
            </a:pPr>
            <a:r>
              <a:rPr lang="en-US" sz="850" dirty="0">
                <a:solidFill>
                  <a:srgbClr val="CFD0D8"/>
                </a:solidFill>
                <a:latin typeface="Roboto" pitchFamily="34" charset="0"/>
                <a:ea typeface="Roboto" pitchFamily="34" charset="-122"/>
                <a:cs typeface="Roboto" pitchFamily="34" charset="-120"/>
              </a:rPr>
              <a:t>Students get instant rewards for completing tasks.</a:t>
            </a:r>
            <a:endParaRPr lang="en-US" sz="850" dirty="0"/>
          </a:p>
        </p:txBody>
      </p:sp>
      <p:sp>
        <p:nvSpPr>
          <p:cNvPr id="29" name="Shape 23"/>
          <p:cNvSpPr/>
          <p:nvPr/>
        </p:nvSpPr>
        <p:spPr>
          <a:xfrm>
            <a:off x="9696807" y="4155400"/>
            <a:ext cx="4536638" cy="838676"/>
          </a:xfrm>
          <a:prstGeom prst="roundRect">
            <a:avLst>
              <a:gd name="adj" fmla="val 8722"/>
            </a:avLst>
          </a:prstGeom>
          <a:solidFill>
            <a:srgbClr val="000018">
              <a:alpha val="95000"/>
            </a:srgbClr>
          </a:solidFill>
          <a:ln/>
        </p:spPr>
      </p:sp>
      <p:sp>
        <p:nvSpPr>
          <p:cNvPr id="30" name="Shape 24"/>
          <p:cNvSpPr/>
          <p:nvPr/>
        </p:nvSpPr>
        <p:spPr>
          <a:xfrm>
            <a:off x="9696807" y="4140160"/>
            <a:ext cx="4536638" cy="60960"/>
          </a:xfrm>
          <a:prstGeom prst="roundRect">
            <a:avLst>
              <a:gd name="adj" fmla="val 78139"/>
            </a:avLst>
          </a:prstGeom>
          <a:solidFill>
            <a:srgbClr val="5A6ED8"/>
          </a:solidFill>
          <a:ln/>
        </p:spPr>
      </p:sp>
      <p:sp>
        <p:nvSpPr>
          <p:cNvPr id="31" name="Shape 25"/>
          <p:cNvSpPr/>
          <p:nvPr/>
        </p:nvSpPr>
        <p:spPr>
          <a:xfrm>
            <a:off x="11794986" y="3985379"/>
            <a:ext cx="340162" cy="340162"/>
          </a:xfrm>
          <a:prstGeom prst="roundRect">
            <a:avLst>
              <a:gd name="adj" fmla="val 268813"/>
            </a:avLst>
          </a:prstGeom>
          <a:solidFill>
            <a:srgbClr val="5A6ED8"/>
          </a:solidFill>
          <a:ln/>
        </p:spPr>
      </p:sp>
      <p:sp>
        <p:nvSpPr>
          <p:cNvPr id="32" name="Text 26"/>
          <p:cNvSpPr/>
          <p:nvPr/>
        </p:nvSpPr>
        <p:spPr>
          <a:xfrm>
            <a:off x="11897023" y="4070390"/>
            <a:ext cx="136088" cy="170021"/>
          </a:xfrm>
          <a:prstGeom prst="rect">
            <a:avLst/>
          </a:prstGeom>
          <a:noFill/>
          <a:ln/>
        </p:spPr>
        <p:txBody>
          <a:bodyPr wrap="none" lIns="0" tIns="0" rIns="0" bIns="0" rtlCol="0" anchor="t"/>
          <a:lstStyle/>
          <a:p>
            <a:pPr algn="l" indent="0" marL="0">
              <a:lnSpc>
                <a:spcPts val="1700"/>
              </a:lnSpc>
              <a:buNone/>
            </a:pPr>
            <a:r>
              <a:rPr lang="en-US" sz="1050" dirty="0">
                <a:solidFill>
                  <a:srgbClr val="FFFFFF"/>
                </a:solidFill>
                <a:latin typeface="Roboto Medium" pitchFamily="34" charset="0"/>
                <a:ea typeface="Roboto Medium" pitchFamily="34" charset="-122"/>
                <a:cs typeface="Roboto Medium" pitchFamily="34" charset="-120"/>
              </a:rPr>
              <a:t>3</a:t>
            </a:r>
            <a:endParaRPr lang="en-US" sz="1050" dirty="0"/>
          </a:p>
        </p:txBody>
      </p:sp>
      <p:sp>
        <p:nvSpPr>
          <p:cNvPr id="33" name="Text 27"/>
          <p:cNvSpPr/>
          <p:nvPr/>
        </p:nvSpPr>
        <p:spPr>
          <a:xfrm>
            <a:off x="9825395" y="4438888"/>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CFD0D8"/>
                </a:solidFill>
                <a:latin typeface="Roboto Medium" pitchFamily="34" charset="0"/>
                <a:ea typeface="Roboto Medium" pitchFamily="34" charset="-122"/>
                <a:cs typeface="Roboto Medium" pitchFamily="34" charset="-120"/>
              </a:rPr>
              <a:t>Friendly Competition</a:t>
            </a:r>
            <a:endParaRPr lang="en-US" sz="1100" dirty="0"/>
          </a:p>
        </p:txBody>
      </p:sp>
      <p:sp>
        <p:nvSpPr>
          <p:cNvPr id="34" name="Text 28"/>
          <p:cNvSpPr/>
          <p:nvPr/>
        </p:nvSpPr>
        <p:spPr>
          <a:xfrm>
            <a:off x="9825395" y="4684038"/>
            <a:ext cx="4279463" cy="181451"/>
          </a:xfrm>
          <a:prstGeom prst="rect">
            <a:avLst/>
          </a:prstGeom>
          <a:noFill/>
          <a:ln/>
        </p:spPr>
        <p:txBody>
          <a:bodyPr wrap="none" lIns="0" tIns="0" rIns="0" bIns="0" rtlCol="0" anchor="t"/>
          <a:lstStyle/>
          <a:p>
            <a:pPr algn="l" indent="0" marL="0">
              <a:lnSpc>
                <a:spcPts val="1400"/>
              </a:lnSpc>
              <a:buNone/>
            </a:pPr>
            <a:r>
              <a:rPr lang="en-US" sz="850" dirty="0">
                <a:solidFill>
                  <a:srgbClr val="CFD0D8"/>
                </a:solidFill>
                <a:latin typeface="Roboto" pitchFamily="34" charset="0"/>
                <a:ea typeface="Roboto" pitchFamily="34" charset="-122"/>
                <a:cs typeface="Roboto" pitchFamily="34" charset="-120"/>
              </a:rPr>
              <a:t>Creates friendly competition between classmates.</a:t>
            </a:r>
            <a:endParaRPr lang="en-US" sz="850" dirty="0"/>
          </a:p>
        </p:txBody>
      </p:sp>
      <p:sp>
        <p:nvSpPr>
          <p:cNvPr id="35" name="Shape 29"/>
          <p:cNvSpPr/>
          <p:nvPr/>
        </p:nvSpPr>
        <p:spPr>
          <a:xfrm>
            <a:off x="396835" y="5277445"/>
            <a:ext cx="6861572" cy="838676"/>
          </a:xfrm>
          <a:prstGeom prst="roundRect">
            <a:avLst>
              <a:gd name="adj" fmla="val 8722"/>
            </a:avLst>
          </a:prstGeom>
          <a:solidFill>
            <a:srgbClr val="000018">
              <a:alpha val="95000"/>
            </a:srgbClr>
          </a:solidFill>
          <a:ln/>
        </p:spPr>
      </p:sp>
      <p:sp>
        <p:nvSpPr>
          <p:cNvPr id="36" name="Shape 30"/>
          <p:cNvSpPr/>
          <p:nvPr/>
        </p:nvSpPr>
        <p:spPr>
          <a:xfrm>
            <a:off x="396835" y="5262205"/>
            <a:ext cx="6861572" cy="60960"/>
          </a:xfrm>
          <a:prstGeom prst="roundRect">
            <a:avLst>
              <a:gd name="adj" fmla="val 78139"/>
            </a:avLst>
          </a:prstGeom>
          <a:solidFill>
            <a:srgbClr val="5A6ED8"/>
          </a:solidFill>
          <a:ln/>
        </p:spPr>
      </p:sp>
      <p:sp>
        <p:nvSpPr>
          <p:cNvPr id="37" name="Shape 31"/>
          <p:cNvSpPr/>
          <p:nvPr/>
        </p:nvSpPr>
        <p:spPr>
          <a:xfrm>
            <a:off x="3657540" y="5107424"/>
            <a:ext cx="340162" cy="340162"/>
          </a:xfrm>
          <a:prstGeom prst="roundRect">
            <a:avLst>
              <a:gd name="adj" fmla="val 268813"/>
            </a:avLst>
          </a:prstGeom>
          <a:solidFill>
            <a:srgbClr val="5A6ED8"/>
          </a:solidFill>
          <a:ln/>
        </p:spPr>
      </p:sp>
      <p:sp>
        <p:nvSpPr>
          <p:cNvPr id="38" name="Text 32"/>
          <p:cNvSpPr/>
          <p:nvPr/>
        </p:nvSpPr>
        <p:spPr>
          <a:xfrm>
            <a:off x="3759577" y="5192435"/>
            <a:ext cx="136088" cy="170021"/>
          </a:xfrm>
          <a:prstGeom prst="rect">
            <a:avLst/>
          </a:prstGeom>
          <a:noFill/>
          <a:ln/>
        </p:spPr>
        <p:txBody>
          <a:bodyPr wrap="none" lIns="0" tIns="0" rIns="0" bIns="0" rtlCol="0" anchor="t"/>
          <a:lstStyle/>
          <a:p>
            <a:pPr algn="l" indent="0" marL="0">
              <a:lnSpc>
                <a:spcPts val="1700"/>
              </a:lnSpc>
              <a:buNone/>
            </a:pPr>
            <a:r>
              <a:rPr lang="en-US" sz="1050" dirty="0">
                <a:solidFill>
                  <a:srgbClr val="FFFFFF"/>
                </a:solidFill>
                <a:latin typeface="Roboto Medium" pitchFamily="34" charset="0"/>
                <a:ea typeface="Roboto Medium" pitchFamily="34" charset="-122"/>
                <a:cs typeface="Roboto Medium" pitchFamily="34" charset="-120"/>
              </a:rPr>
              <a:t>4</a:t>
            </a:r>
            <a:endParaRPr lang="en-US" sz="1050" dirty="0"/>
          </a:p>
        </p:txBody>
      </p:sp>
      <p:sp>
        <p:nvSpPr>
          <p:cNvPr id="39" name="Text 33"/>
          <p:cNvSpPr/>
          <p:nvPr/>
        </p:nvSpPr>
        <p:spPr>
          <a:xfrm>
            <a:off x="525423" y="5560933"/>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CFD0D8"/>
                </a:solidFill>
                <a:latin typeface="Roboto Medium" pitchFamily="34" charset="0"/>
                <a:ea typeface="Roboto Medium" pitchFamily="34" charset="-122"/>
                <a:cs typeface="Roboto Medium" pitchFamily="34" charset="-120"/>
              </a:rPr>
              <a:t>Clear Progress</a:t>
            </a:r>
            <a:endParaRPr lang="en-US" sz="1100" dirty="0"/>
          </a:p>
        </p:txBody>
      </p:sp>
      <p:sp>
        <p:nvSpPr>
          <p:cNvPr id="40" name="Text 34"/>
          <p:cNvSpPr/>
          <p:nvPr/>
        </p:nvSpPr>
        <p:spPr>
          <a:xfrm>
            <a:off x="525423" y="5806083"/>
            <a:ext cx="6604397" cy="181451"/>
          </a:xfrm>
          <a:prstGeom prst="rect">
            <a:avLst/>
          </a:prstGeom>
          <a:noFill/>
          <a:ln/>
        </p:spPr>
        <p:txBody>
          <a:bodyPr wrap="none" lIns="0" tIns="0" rIns="0" bIns="0" rtlCol="0" anchor="t"/>
          <a:lstStyle/>
          <a:p>
            <a:pPr algn="l" indent="0" marL="0">
              <a:lnSpc>
                <a:spcPts val="1400"/>
              </a:lnSpc>
              <a:buNone/>
            </a:pPr>
            <a:r>
              <a:rPr lang="en-US" sz="850" dirty="0">
                <a:solidFill>
                  <a:srgbClr val="CFD0D8"/>
                </a:solidFill>
                <a:latin typeface="Roboto" pitchFamily="34" charset="0"/>
                <a:ea typeface="Roboto" pitchFamily="34" charset="-122"/>
                <a:cs typeface="Roboto" pitchFamily="34" charset="-120"/>
              </a:rPr>
              <a:t>Helps students see their progress clearly.</a:t>
            </a:r>
            <a:endParaRPr lang="en-US" sz="850" dirty="0"/>
          </a:p>
        </p:txBody>
      </p:sp>
      <p:sp>
        <p:nvSpPr>
          <p:cNvPr id="41" name="Shape 35"/>
          <p:cNvSpPr/>
          <p:nvPr/>
        </p:nvSpPr>
        <p:spPr>
          <a:xfrm>
            <a:off x="7371755" y="5277445"/>
            <a:ext cx="6861691" cy="838676"/>
          </a:xfrm>
          <a:prstGeom prst="roundRect">
            <a:avLst>
              <a:gd name="adj" fmla="val 8722"/>
            </a:avLst>
          </a:prstGeom>
          <a:solidFill>
            <a:srgbClr val="000018">
              <a:alpha val="95000"/>
            </a:srgbClr>
          </a:solidFill>
          <a:ln/>
        </p:spPr>
      </p:sp>
      <p:sp>
        <p:nvSpPr>
          <p:cNvPr id="42" name="Shape 36"/>
          <p:cNvSpPr/>
          <p:nvPr/>
        </p:nvSpPr>
        <p:spPr>
          <a:xfrm>
            <a:off x="7371755" y="5262205"/>
            <a:ext cx="6861691" cy="60960"/>
          </a:xfrm>
          <a:prstGeom prst="roundRect">
            <a:avLst>
              <a:gd name="adj" fmla="val 78139"/>
            </a:avLst>
          </a:prstGeom>
          <a:solidFill>
            <a:srgbClr val="5A6ED8"/>
          </a:solidFill>
          <a:ln/>
        </p:spPr>
      </p:sp>
      <p:sp>
        <p:nvSpPr>
          <p:cNvPr id="43" name="Shape 37"/>
          <p:cNvSpPr/>
          <p:nvPr/>
        </p:nvSpPr>
        <p:spPr>
          <a:xfrm>
            <a:off x="10632460" y="5107424"/>
            <a:ext cx="340162" cy="340162"/>
          </a:xfrm>
          <a:prstGeom prst="roundRect">
            <a:avLst>
              <a:gd name="adj" fmla="val 268813"/>
            </a:avLst>
          </a:prstGeom>
          <a:solidFill>
            <a:srgbClr val="5A6ED8"/>
          </a:solidFill>
          <a:ln/>
        </p:spPr>
      </p:sp>
      <p:sp>
        <p:nvSpPr>
          <p:cNvPr id="44" name="Text 38"/>
          <p:cNvSpPr/>
          <p:nvPr/>
        </p:nvSpPr>
        <p:spPr>
          <a:xfrm>
            <a:off x="10734496" y="5192435"/>
            <a:ext cx="136088" cy="170021"/>
          </a:xfrm>
          <a:prstGeom prst="rect">
            <a:avLst/>
          </a:prstGeom>
          <a:noFill/>
          <a:ln/>
        </p:spPr>
        <p:txBody>
          <a:bodyPr wrap="none" lIns="0" tIns="0" rIns="0" bIns="0" rtlCol="0" anchor="t"/>
          <a:lstStyle/>
          <a:p>
            <a:pPr algn="l" indent="0" marL="0">
              <a:lnSpc>
                <a:spcPts val="1700"/>
              </a:lnSpc>
              <a:buNone/>
            </a:pPr>
            <a:r>
              <a:rPr lang="en-US" sz="1050" dirty="0">
                <a:solidFill>
                  <a:srgbClr val="FFFFFF"/>
                </a:solidFill>
                <a:latin typeface="Roboto Medium" pitchFamily="34" charset="0"/>
                <a:ea typeface="Roboto Medium" pitchFamily="34" charset="-122"/>
                <a:cs typeface="Roboto Medium" pitchFamily="34" charset="-120"/>
              </a:rPr>
              <a:t>5</a:t>
            </a:r>
            <a:endParaRPr lang="en-US" sz="1050" dirty="0"/>
          </a:p>
        </p:txBody>
      </p:sp>
      <p:sp>
        <p:nvSpPr>
          <p:cNvPr id="45" name="Text 39"/>
          <p:cNvSpPr/>
          <p:nvPr/>
        </p:nvSpPr>
        <p:spPr>
          <a:xfrm>
            <a:off x="7500342" y="5560933"/>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CFD0D8"/>
                </a:solidFill>
                <a:latin typeface="Roboto Medium" pitchFamily="34" charset="0"/>
                <a:ea typeface="Roboto Medium" pitchFamily="34" charset="-122"/>
                <a:cs typeface="Roboto Medium" pitchFamily="34" charset="-120"/>
              </a:rPr>
              <a:t>Sustained Motivation</a:t>
            </a:r>
            <a:endParaRPr lang="en-US" sz="1100" dirty="0"/>
          </a:p>
        </p:txBody>
      </p:sp>
      <p:sp>
        <p:nvSpPr>
          <p:cNvPr id="46" name="Text 40"/>
          <p:cNvSpPr/>
          <p:nvPr/>
        </p:nvSpPr>
        <p:spPr>
          <a:xfrm>
            <a:off x="7500342" y="5806083"/>
            <a:ext cx="6604516" cy="181451"/>
          </a:xfrm>
          <a:prstGeom prst="rect">
            <a:avLst/>
          </a:prstGeom>
          <a:noFill/>
          <a:ln/>
        </p:spPr>
        <p:txBody>
          <a:bodyPr wrap="none" lIns="0" tIns="0" rIns="0" bIns="0" rtlCol="0" anchor="t"/>
          <a:lstStyle/>
          <a:p>
            <a:pPr algn="l" indent="0" marL="0">
              <a:lnSpc>
                <a:spcPts val="1400"/>
              </a:lnSpc>
              <a:buNone/>
            </a:pPr>
            <a:r>
              <a:rPr lang="en-US" sz="850" dirty="0">
                <a:solidFill>
                  <a:srgbClr val="CFD0D8"/>
                </a:solidFill>
                <a:latin typeface="Roboto" pitchFamily="34" charset="0"/>
                <a:ea typeface="Roboto" pitchFamily="34" charset="-122"/>
                <a:cs typeface="Roboto" pitchFamily="34" charset="-120"/>
              </a:rPr>
              <a:t>Motivates students to keep going when things get hard.</a:t>
            </a:r>
            <a:endParaRPr lang="en-US" sz="850" dirty="0"/>
          </a:p>
        </p:txBody>
      </p:sp>
      <p:sp>
        <p:nvSpPr>
          <p:cNvPr id="47" name="Text 41"/>
          <p:cNvSpPr/>
          <p:nvPr/>
        </p:nvSpPr>
        <p:spPr>
          <a:xfrm>
            <a:off x="396835" y="6286143"/>
            <a:ext cx="2487573" cy="212646"/>
          </a:xfrm>
          <a:prstGeom prst="rect">
            <a:avLst/>
          </a:prstGeom>
          <a:noFill/>
          <a:ln/>
        </p:spPr>
        <p:txBody>
          <a:bodyPr wrap="none" lIns="0" tIns="0" rIns="0" bIns="0" rtlCol="0" anchor="t"/>
          <a:lstStyle/>
          <a:p>
            <a:pPr algn="l" indent="0" marL="0">
              <a:lnSpc>
                <a:spcPts val="1650"/>
              </a:lnSpc>
              <a:buNone/>
            </a:pPr>
            <a:r>
              <a:rPr lang="en-US" sz="1300" dirty="0">
                <a:solidFill>
                  <a:srgbClr val="FFFFFF"/>
                </a:solidFill>
                <a:latin typeface="Roboto Medium" pitchFamily="34" charset="0"/>
                <a:ea typeface="Roboto Medium" pitchFamily="34" charset="-122"/>
                <a:cs typeface="Roboto Medium" pitchFamily="34" charset="-120"/>
              </a:rPr>
              <a:t>Real Examples from Our Website</a:t>
            </a:r>
            <a:endParaRPr lang="en-US" sz="1300" dirty="0"/>
          </a:p>
        </p:txBody>
      </p:sp>
      <p:pic>
        <p:nvPicPr>
          <p:cNvPr id="48" name="Image 4" descr="preencoded.png">    </p:cNvPr>
          <p:cNvPicPr>
            <a:picLocks noChangeAspect="1"/>
          </p:cNvPicPr>
          <p:nvPr/>
        </p:nvPicPr>
        <p:blipFill>
          <a:blip r:embed="rId5"/>
          <a:stretch>
            <a:fillRect/>
          </a:stretch>
        </p:blipFill>
        <p:spPr>
          <a:xfrm>
            <a:off x="396835" y="6668810"/>
            <a:ext cx="340162" cy="340162"/>
          </a:xfrm>
          <a:prstGeom prst="rect">
            <a:avLst/>
          </a:prstGeom>
        </p:spPr>
      </p:pic>
      <p:sp>
        <p:nvSpPr>
          <p:cNvPr id="49" name="Text 42"/>
          <p:cNvSpPr/>
          <p:nvPr/>
        </p:nvSpPr>
        <p:spPr>
          <a:xfrm>
            <a:off x="396835" y="7150656"/>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CFD0D8"/>
                </a:solidFill>
                <a:latin typeface="Roboto Medium" pitchFamily="34" charset="0"/>
                <a:ea typeface="Roboto Medium" pitchFamily="34" charset="-122"/>
                <a:cs typeface="Roboto Medium" pitchFamily="34" charset="-120"/>
              </a:rPr>
              <a:t>XP for Assignments</a:t>
            </a:r>
            <a:endParaRPr lang="en-US" sz="1100" dirty="0"/>
          </a:p>
        </p:txBody>
      </p:sp>
      <p:sp>
        <p:nvSpPr>
          <p:cNvPr id="50" name="Text 43"/>
          <p:cNvSpPr/>
          <p:nvPr/>
        </p:nvSpPr>
        <p:spPr>
          <a:xfrm>
            <a:off x="396835" y="7395805"/>
            <a:ext cx="4517708" cy="181451"/>
          </a:xfrm>
          <a:prstGeom prst="rect">
            <a:avLst/>
          </a:prstGeom>
          <a:noFill/>
          <a:ln/>
        </p:spPr>
        <p:txBody>
          <a:bodyPr wrap="none" lIns="0" tIns="0" rIns="0" bIns="0" rtlCol="0" anchor="t"/>
          <a:lstStyle/>
          <a:p>
            <a:pPr algn="l" indent="0" marL="0">
              <a:lnSpc>
                <a:spcPts val="1400"/>
              </a:lnSpc>
              <a:buNone/>
            </a:pPr>
            <a:r>
              <a:rPr lang="en-US" sz="850" dirty="0">
                <a:solidFill>
                  <a:srgbClr val="CFD0D8"/>
                </a:solidFill>
                <a:latin typeface="Roboto" pitchFamily="34" charset="0"/>
                <a:ea typeface="Roboto" pitchFamily="34" charset="-122"/>
                <a:cs typeface="Roboto" pitchFamily="34" charset="-120"/>
              </a:rPr>
              <a:t>Get XP points for finishing assignments (50-200 XP).</a:t>
            </a:r>
            <a:endParaRPr lang="en-US" sz="850" dirty="0"/>
          </a:p>
        </p:txBody>
      </p:sp>
      <p:pic>
        <p:nvPicPr>
          <p:cNvPr id="51" name="Image 5" descr="preencoded.png">    </p:cNvPr>
          <p:cNvPicPr>
            <a:picLocks noChangeAspect="1"/>
          </p:cNvPicPr>
          <p:nvPr/>
        </p:nvPicPr>
        <p:blipFill>
          <a:blip r:embed="rId6"/>
          <a:stretch>
            <a:fillRect/>
          </a:stretch>
        </p:blipFill>
        <p:spPr>
          <a:xfrm>
            <a:off x="5056227" y="6668810"/>
            <a:ext cx="340162" cy="340162"/>
          </a:xfrm>
          <a:prstGeom prst="rect">
            <a:avLst/>
          </a:prstGeom>
        </p:spPr>
      </p:pic>
      <p:sp>
        <p:nvSpPr>
          <p:cNvPr id="52" name="Text 44"/>
          <p:cNvSpPr/>
          <p:nvPr/>
        </p:nvSpPr>
        <p:spPr>
          <a:xfrm>
            <a:off x="5056227" y="7150656"/>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CFD0D8"/>
                </a:solidFill>
                <a:latin typeface="Roboto Medium" pitchFamily="34" charset="0"/>
                <a:ea typeface="Roboto Medium" pitchFamily="34" charset="-122"/>
                <a:cs typeface="Roboto Medium" pitchFamily="34" charset="-120"/>
              </a:rPr>
              <a:t>Coins for Tasks</a:t>
            </a:r>
            <a:endParaRPr lang="en-US" sz="1100" dirty="0"/>
          </a:p>
        </p:txBody>
      </p:sp>
      <p:sp>
        <p:nvSpPr>
          <p:cNvPr id="53" name="Text 45"/>
          <p:cNvSpPr/>
          <p:nvPr/>
        </p:nvSpPr>
        <p:spPr>
          <a:xfrm>
            <a:off x="5056227" y="7395805"/>
            <a:ext cx="4517827" cy="181451"/>
          </a:xfrm>
          <a:prstGeom prst="rect">
            <a:avLst/>
          </a:prstGeom>
          <a:noFill/>
          <a:ln/>
        </p:spPr>
        <p:txBody>
          <a:bodyPr wrap="none" lIns="0" tIns="0" rIns="0" bIns="0" rtlCol="0" anchor="t"/>
          <a:lstStyle/>
          <a:p>
            <a:pPr algn="l" indent="0" marL="0">
              <a:lnSpc>
                <a:spcPts val="1400"/>
              </a:lnSpc>
              <a:buNone/>
            </a:pPr>
            <a:r>
              <a:rPr lang="en-US" sz="850" dirty="0">
                <a:solidFill>
                  <a:srgbClr val="CFD0D8"/>
                </a:solidFill>
                <a:latin typeface="Roboto" pitchFamily="34" charset="0"/>
                <a:ea typeface="Roboto" pitchFamily="34" charset="-122"/>
                <a:cs typeface="Roboto" pitchFamily="34" charset="-120"/>
              </a:rPr>
              <a:t>Earn coins for every completed task (10-50 coins).</a:t>
            </a:r>
            <a:endParaRPr lang="en-US" sz="850" dirty="0"/>
          </a:p>
        </p:txBody>
      </p:sp>
      <p:pic>
        <p:nvPicPr>
          <p:cNvPr id="54" name="Image 6" descr="preencoded.png">    </p:cNvPr>
          <p:cNvPicPr>
            <a:picLocks noChangeAspect="1"/>
          </p:cNvPicPr>
          <p:nvPr/>
        </p:nvPicPr>
        <p:blipFill>
          <a:blip r:embed="rId7"/>
          <a:stretch>
            <a:fillRect/>
          </a:stretch>
        </p:blipFill>
        <p:spPr>
          <a:xfrm>
            <a:off x="9715738" y="6668810"/>
            <a:ext cx="340162" cy="340162"/>
          </a:xfrm>
          <a:prstGeom prst="rect">
            <a:avLst/>
          </a:prstGeom>
        </p:spPr>
      </p:pic>
      <p:sp>
        <p:nvSpPr>
          <p:cNvPr id="55" name="Text 46"/>
          <p:cNvSpPr/>
          <p:nvPr/>
        </p:nvSpPr>
        <p:spPr>
          <a:xfrm>
            <a:off x="9715738" y="7150656"/>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CFD0D8"/>
                </a:solidFill>
                <a:latin typeface="Roboto Medium" pitchFamily="34" charset="0"/>
                <a:ea typeface="Roboto Medium" pitchFamily="34" charset="-122"/>
                <a:cs typeface="Roboto Medium" pitchFamily="34" charset="-120"/>
              </a:rPr>
              <a:t>Level Up</a:t>
            </a:r>
            <a:endParaRPr lang="en-US" sz="1100" dirty="0"/>
          </a:p>
        </p:txBody>
      </p:sp>
      <p:sp>
        <p:nvSpPr>
          <p:cNvPr id="56" name="Text 47"/>
          <p:cNvSpPr/>
          <p:nvPr/>
        </p:nvSpPr>
        <p:spPr>
          <a:xfrm>
            <a:off x="9715738" y="7395805"/>
            <a:ext cx="4517708" cy="181451"/>
          </a:xfrm>
          <a:prstGeom prst="rect">
            <a:avLst/>
          </a:prstGeom>
          <a:noFill/>
          <a:ln/>
        </p:spPr>
        <p:txBody>
          <a:bodyPr wrap="none" lIns="0" tIns="0" rIns="0" bIns="0" rtlCol="0" anchor="t"/>
          <a:lstStyle/>
          <a:p>
            <a:pPr algn="l" indent="0" marL="0">
              <a:lnSpc>
                <a:spcPts val="1400"/>
              </a:lnSpc>
              <a:buNone/>
            </a:pPr>
            <a:r>
              <a:rPr lang="en-US" sz="850" dirty="0">
                <a:solidFill>
                  <a:srgbClr val="CFD0D8"/>
                </a:solidFill>
                <a:latin typeface="Roboto" pitchFamily="34" charset="0"/>
                <a:ea typeface="Roboto" pitchFamily="34" charset="-122"/>
                <a:cs typeface="Roboto" pitchFamily="34" charset="-120"/>
              </a:rPr>
              <a:t>Level up as you gain more XP.</a:t>
            </a:r>
            <a:endParaRPr lang="en-US" sz="850" dirty="0"/>
          </a:p>
        </p:txBody>
      </p:sp>
      <p:pic>
        <p:nvPicPr>
          <p:cNvPr id="57" name="Image 7" descr="preencoded.png">    </p:cNvPr>
          <p:cNvPicPr>
            <a:picLocks noChangeAspect="1"/>
          </p:cNvPicPr>
          <p:nvPr/>
        </p:nvPicPr>
        <p:blipFill>
          <a:blip r:embed="rId8"/>
          <a:stretch>
            <a:fillRect/>
          </a:stretch>
        </p:blipFill>
        <p:spPr>
          <a:xfrm>
            <a:off x="396835" y="7804071"/>
            <a:ext cx="340162" cy="340162"/>
          </a:xfrm>
          <a:prstGeom prst="rect">
            <a:avLst/>
          </a:prstGeom>
        </p:spPr>
      </p:pic>
      <p:sp>
        <p:nvSpPr>
          <p:cNvPr id="58" name="Text 48"/>
          <p:cNvSpPr/>
          <p:nvPr/>
        </p:nvSpPr>
        <p:spPr>
          <a:xfrm>
            <a:off x="396835" y="8285917"/>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CFD0D8"/>
                </a:solidFill>
                <a:latin typeface="Roboto Medium" pitchFamily="34" charset="0"/>
                <a:ea typeface="Roboto Medium" pitchFamily="34" charset="-122"/>
                <a:cs typeface="Roboto Medium" pitchFamily="34" charset="-120"/>
              </a:rPr>
              <a:t>Collect Badges</a:t>
            </a:r>
            <a:endParaRPr lang="en-US" sz="1100" dirty="0"/>
          </a:p>
        </p:txBody>
      </p:sp>
      <p:sp>
        <p:nvSpPr>
          <p:cNvPr id="59" name="Text 49"/>
          <p:cNvSpPr/>
          <p:nvPr/>
        </p:nvSpPr>
        <p:spPr>
          <a:xfrm>
            <a:off x="396835" y="8531066"/>
            <a:ext cx="4517708" cy="181451"/>
          </a:xfrm>
          <a:prstGeom prst="rect">
            <a:avLst/>
          </a:prstGeom>
          <a:noFill/>
          <a:ln/>
        </p:spPr>
        <p:txBody>
          <a:bodyPr wrap="none" lIns="0" tIns="0" rIns="0" bIns="0" rtlCol="0" anchor="t"/>
          <a:lstStyle/>
          <a:p>
            <a:pPr algn="l" indent="0" marL="0">
              <a:lnSpc>
                <a:spcPts val="1400"/>
              </a:lnSpc>
              <a:buNone/>
            </a:pPr>
            <a:r>
              <a:rPr lang="en-US" sz="850" dirty="0">
                <a:solidFill>
                  <a:srgbClr val="CFD0D8"/>
                </a:solidFill>
                <a:latin typeface="Roboto" pitchFamily="34" charset="0"/>
                <a:ea typeface="Roboto" pitchFamily="34" charset="-122"/>
                <a:cs typeface="Roboto" pitchFamily="34" charset="-120"/>
              </a:rPr>
              <a:t>Collect badges for special achievements.</a:t>
            </a:r>
            <a:endParaRPr lang="en-US" sz="850" dirty="0"/>
          </a:p>
        </p:txBody>
      </p:sp>
      <p:pic>
        <p:nvPicPr>
          <p:cNvPr id="60" name="Image 8" descr="preencoded.png">    </p:cNvPr>
          <p:cNvPicPr>
            <a:picLocks noChangeAspect="1"/>
          </p:cNvPicPr>
          <p:nvPr/>
        </p:nvPicPr>
        <p:blipFill>
          <a:blip r:embed="rId9"/>
          <a:stretch>
            <a:fillRect/>
          </a:stretch>
        </p:blipFill>
        <p:spPr>
          <a:xfrm>
            <a:off x="5056227" y="7804071"/>
            <a:ext cx="340162" cy="340162"/>
          </a:xfrm>
          <a:prstGeom prst="rect">
            <a:avLst/>
          </a:prstGeom>
        </p:spPr>
      </p:pic>
      <p:sp>
        <p:nvSpPr>
          <p:cNvPr id="61" name="Text 50"/>
          <p:cNvSpPr/>
          <p:nvPr/>
        </p:nvSpPr>
        <p:spPr>
          <a:xfrm>
            <a:off x="5056227" y="8285917"/>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CFD0D8"/>
                </a:solidFill>
                <a:latin typeface="Roboto Medium" pitchFamily="34" charset="0"/>
                <a:ea typeface="Roboto Medium" pitchFamily="34" charset="-122"/>
                <a:cs typeface="Roboto Medium" pitchFamily="34" charset="-120"/>
              </a:rPr>
              <a:t>Virtual Shop</a:t>
            </a:r>
            <a:endParaRPr lang="en-US" sz="1100" dirty="0"/>
          </a:p>
        </p:txBody>
      </p:sp>
      <p:sp>
        <p:nvSpPr>
          <p:cNvPr id="62" name="Text 51"/>
          <p:cNvSpPr/>
          <p:nvPr/>
        </p:nvSpPr>
        <p:spPr>
          <a:xfrm>
            <a:off x="5056227" y="8531066"/>
            <a:ext cx="4517827" cy="181451"/>
          </a:xfrm>
          <a:prstGeom prst="rect">
            <a:avLst/>
          </a:prstGeom>
          <a:noFill/>
          <a:ln/>
        </p:spPr>
        <p:txBody>
          <a:bodyPr wrap="none" lIns="0" tIns="0" rIns="0" bIns="0" rtlCol="0" anchor="t"/>
          <a:lstStyle/>
          <a:p>
            <a:pPr algn="l" indent="0" marL="0">
              <a:lnSpc>
                <a:spcPts val="1400"/>
              </a:lnSpc>
              <a:buNone/>
            </a:pPr>
            <a:r>
              <a:rPr lang="en-US" sz="850" dirty="0">
                <a:solidFill>
                  <a:srgbClr val="CFD0D8"/>
                </a:solidFill>
                <a:latin typeface="Roboto" pitchFamily="34" charset="0"/>
                <a:ea typeface="Roboto" pitchFamily="34" charset="-122"/>
                <a:cs typeface="Roboto" pitchFamily="34" charset="-120"/>
              </a:rPr>
              <a:t>Buy rewards in the virtual shop.</a:t>
            </a:r>
            <a:endParaRPr lang="en-US" sz="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Slide 1</vt:lpstr>
      <vt:lpstr>Slide 2</vt:lpstr>
      <vt:lpstr>Slide 3</vt:lpstr>
      <vt:lpstr>Slide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2025-10-08T09:16:06Z</dcterms:created>
  <dcterms:modified xsi:type="dcterms:W3CDTF">2025-10-08T09:16:06Z</dcterms:modified>
</cp:coreProperties>
</file>